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6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5" name="Picture 23"/>
          <p:cNvPicPr>
            <a:picLocks noChangeAspect="1" noChangeArrowheads="1"/>
          </p:cNvPicPr>
          <p:nvPr/>
        </p:nvPicPr>
        <p:blipFill>
          <a:blip r:embed="rId2"/>
          <a:srcRect/>
          <a:stretch>
            <a:fillRect/>
          </a:stretch>
        </p:blipFill>
        <p:spPr bwMode="auto">
          <a:xfrm>
            <a:off x="1970088" y="1477963"/>
            <a:ext cx="7173912" cy="5380037"/>
          </a:xfrm>
          <a:prstGeom prst="rect">
            <a:avLst/>
          </a:prstGeom>
          <a:noFill/>
        </p:spPr>
      </p:pic>
      <p:sp>
        <p:nvSpPr>
          <p:cNvPr id="3074" name="Rectangle 2"/>
          <p:cNvSpPr>
            <a:spLocks noGrp="1" noChangeArrowheads="1"/>
          </p:cNvSpPr>
          <p:nvPr>
            <p:ph type="ctrTitle"/>
          </p:nvPr>
        </p:nvSpPr>
        <p:spPr>
          <a:xfrm>
            <a:off x="719138" y="1233488"/>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404938" y="2833688"/>
            <a:ext cx="6400800" cy="1752600"/>
          </a:xfrm>
        </p:spPr>
        <p:txBody>
          <a:bodyPr/>
          <a:lstStyle>
            <a:lvl1pPr marL="0" indent="0" algn="ct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p:txBody>
          <a:bodyPr/>
          <a:lstStyle>
            <a:lvl1pPr>
              <a:defRPr/>
            </a:lvl1pPr>
          </a:lstStyle>
          <a:p>
            <a:fld id="{BBE370DB-6C53-44C4-BB0E-7EC5AD824866}" type="datetimeFigureOut">
              <a:rPr lang="id-ID" smtClean="0"/>
              <a:pPr/>
              <a:t>27/02/2015</a:t>
            </a:fld>
            <a:endParaRPr lang="id-ID"/>
          </a:p>
        </p:txBody>
      </p:sp>
      <p:sp>
        <p:nvSpPr>
          <p:cNvPr id="3077" name="Rectangle 5"/>
          <p:cNvSpPr>
            <a:spLocks noGrp="1" noChangeArrowheads="1"/>
          </p:cNvSpPr>
          <p:nvPr>
            <p:ph type="ftr" sz="quarter" idx="3"/>
          </p:nvPr>
        </p:nvSpPr>
        <p:spPr/>
        <p:txBody>
          <a:bodyPr/>
          <a:lstStyle>
            <a:lvl1pPr>
              <a:defRPr/>
            </a:lvl1pPr>
          </a:lstStyle>
          <a:p>
            <a:endParaRPr lang="id-ID"/>
          </a:p>
        </p:txBody>
      </p:sp>
      <p:sp>
        <p:nvSpPr>
          <p:cNvPr id="3078" name="Rectangle 6"/>
          <p:cNvSpPr>
            <a:spLocks noGrp="1" noChangeArrowheads="1"/>
          </p:cNvSpPr>
          <p:nvPr>
            <p:ph type="sldNum" sz="quarter" idx="4"/>
          </p:nvPr>
        </p:nvSpPr>
        <p:spPr/>
        <p:txBody>
          <a:bodyPr/>
          <a:lstStyle>
            <a:lvl1pPr>
              <a:defRPr/>
            </a:lvl1pPr>
          </a:lstStyle>
          <a:p>
            <a:fld id="{C6ACDAF8-7ABF-46AC-B22E-A7BA6A78614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BBE370DB-6C53-44C4-BB0E-7EC5AD824866}" type="datetimeFigureOut">
              <a:rPr lang="id-ID" smtClean="0"/>
              <a:pPr/>
              <a:t>27/02/2015</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C6ACDAF8-7ABF-46AC-B22E-A7BA6A78614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74625"/>
            <a:ext cx="1943100" cy="588327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85800" y="174625"/>
            <a:ext cx="5676900" cy="5883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BBE370DB-6C53-44C4-BB0E-7EC5AD824866}" type="datetimeFigureOut">
              <a:rPr lang="id-ID" smtClean="0"/>
              <a:pPr/>
              <a:t>27/02/2015</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C6ACDAF8-7ABF-46AC-B22E-A7BA6A786143}"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74625"/>
            <a:ext cx="77724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685800" y="1546225"/>
            <a:ext cx="7772400" cy="4511675"/>
          </a:xfrm>
        </p:spPr>
        <p:txBody>
          <a:bodyPr/>
          <a:lstStyle/>
          <a:p>
            <a:r>
              <a:rPr lang="en-US" smtClean="0"/>
              <a:t>Click icon to add table</a:t>
            </a:r>
            <a:endParaRPr lang="id-ID"/>
          </a:p>
        </p:txBody>
      </p:sp>
      <p:sp>
        <p:nvSpPr>
          <p:cNvPr id="4" name="Date Placeholder 3"/>
          <p:cNvSpPr>
            <a:spLocks noGrp="1"/>
          </p:cNvSpPr>
          <p:nvPr>
            <p:ph type="dt" sz="half" idx="10"/>
          </p:nvPr>
        </p:nvSpPr>
        <p:spPr>
          <a:xfrm>
            <a:off x="685800" y="6248400"/>
            <a:ext cx="1905000" cy="457200"/>
          </a:xfrm>
        </p:spPr>
        <p:txBody>
          <a:bodyPr/>
          <a:lstStyle>
            <a:lvl1pPr>
              <a:defRPr/>
            </a:lvl1pPr>
          </a:lstStyle>
          <a:p>
            <a:fld id="{BBE370DB-6C53-44C4-BB0E-7EC5AD824866}" type="datetimeFigureOut">
              <a:rPr lang="id-ID" smtClean="0"/>
              <a:pPr/>
              <a:t>27/02/2015</a:t>
            </a:fld>
            <a:endParaRPr lang="id-ID"/>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id-ID"/>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C6ACDAF8-7ABF-46AC-B22E-A7BA6A786143}" type="slidenum">
              <a:rPr lang="id-ID" smtClean="0"/>
              <a:pPr/>
              <a:t>‹#›</a:t>
            </a:fld>
            <a:endParaRPr lang="id-I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74625"/>
            <a:ext cx="77724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685800"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BBE370DB-6C53-44C4-BB0E-7EC5AD824866}" type="datetimeFigureOut">
              <a:rPr lang="id-ID" smtClean="0"/>
              <a:pPr/>
              <a:t>27/02/2015</a:t>
            </a:fld>
            <a:endParaRPr lang="id-ID"/>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id-ID"/>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6ACDAF8-7ABF-46AC-B22E-A7BA6A78614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BBE370DB-6C53-44C4-BB0E-7EC5AD824866}" type="datetimeFigureOut">
              <a:rPr lang="id-ID" smtClean="0"/>
              <a:pPr/>
              <a:t>27/02/2015</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C6ACDAF8-7ABF-46AC-B22E-A7BA6A78614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BE370DB-6C53-44C4-BB0E-7EC5AD824866}" type="datetimeFigureOut">
              <a:rPr lang="id-ID" smtClean="0"/>
              <a:pPr/>
              <a:t>27/02/2015</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C6ACDAF8-7ABF-46AC-B22E-A7BA6A786143}"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546225"/>
            <a:ext cx="3810000" cy="451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546225"/>
            <a:ext cx="3810000" cy="451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BBE370DB-6C53-44C4-BB0E-7EC5AD824866}" type="datetimeFigureOut">
              <a:rPr lang="id-ID" smtClean="0"/>
              <a:pPr/>
              <a:t>27/02/2015</a:t>
            </a:fld>
            <a:endParaRPr lang="id-ID"/>
          </a:p>
        </p:txBody>
      </p:sp>
      <p:sp>
        <p:nvSpPr>
          <p:cNvPr id="6" name="Footer Placeholder 5"/>
          <p:cNvSpPr>
            <a:spLocks noGrp="1"/>
          </p:cNvSpPr>
          <p:nvPr>
            <p:ph type="ftr" sz="quarter" idx="11"/>
          </p:nvPr>
        </p:nvSpPr>
        <p:spPr/>
        <p:txBody>
          <a:bodyPr/>
          <a:lstStyle>
            <a:lvl1pPr>
              <a:defRPr/>
            </a:lvl1pPr>
          </a:lstStyle>
          <a:p>
            <a:endParaRPr lang="id-ID"/>
          </a:p>
        </p:txBody>
      </p:sp>
      <p:sp>
        <p:nvSpPr>
          <p:cNvPr id="7" name="Slide Number Placeholder 6"/>
          <p:cNvSpPr>
            <a:spLocks noGrp="1"/>
          </p:cNvSpPr>
          <p:nvPr>
            <p:ph type="sldNum" sz="quarter" idx="12"/>
          </p:nvPr>
        </p:nvSpPr>
        <p:spPr/>
        <p:txBody>
          <a:bodyPr/>
          <a:lstStyle>
            <a:lvl1pPr>
              <a:defRPr/>
            </a:lvl1pPr>
          </a:lstStyle>
          <a:p>
            <a:fld id="{C6ACDAF8-7ABF-46AC-B22E-A7BA6A78614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BBE370DB-6C53-44C4-BB0E-7EC5AD824866}" type="datetimeFigureOut">
              <a:rPr lang="id-ID" smtClean="0"/>
              <a:pPr/>
              <a:t>27/02/2015</a:t>
            </a:fld>
            <a:endParaRPr lang="id-ID"/>
          </a:p>
        </p:txBody>
      </p:sp>
      <p:sp>
        <p:nvSpPr>
          <p:cNvPr id="8" name="Footer Placeholder 7"/>
          <p:cNvSpPr>
            <a:spLocks noGrp="1"/>
          </p:cNvSpPr>
          <p:nvPr>
            <p:ph type="ftr" sz="quarter" idx="11"/>
          </p:nvPr>
        </p:nvSpPr>
        <p:spPr/>
        <p:txBody>
          <a:bodyPr/>
          <a:lstStyle>
            <a:lvl1pPr>
              <a:defRPr/>
            </a:lvl1pPr>
          </a:lstStyle>
          <a:p>
            <a:endParaRPr lang="id-ID"/>
          </a:p>
        </p:txBody>
      </p:sp>
      <p:sp>
        <p:nvSpPr>
          <p:cNvPr id="9" name="Slide Number Placeholder 8"/>
          <p:cNvSpPr>
            <a:spLocks noGrp="1"/>
          </p:cNvSpPr>
          <p:nvPr>
            <p:ph type="sldNum" sz="quarter" idx="12"/>
          </p:nvPr>
        </p:nvSpPr>
        <p:spPr/>
        <p:txBody>
          <a:bodyPr/>
          <a:lstStyle>
            <a:lvl1pPr>
              <a:defRPr/>
            </a:lvl1pPr>
          </a:lstStyle>
          <a:p>
            <a:fld id="{C6ACDAF8-7ABF-46AC-B22E-A7BA6A78614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BBE370DB-6C53-44C4-BB0E-7EC5AD824866}" type="datetimeFigureOut">
              <a:rPr lang="id-ID" smtClean="0"/>
              <a:pPr/>
              <a:t>27/02/2015</a:t>
            </a:fld>
            <a:endParaRPr lang="id-ID"/>
          </a:p>
        </p:txBody>
      </p:sp>
      <p:sp>
        <p:nvSpPr>
          <p:cNvPr id="4" name="Footer Placeholder 3"/>
          <p:cNvSpPr>
            <a:spLocks noGrp="1"/>
          </p:cNvSpPr>
          <p:nvPr>
            <p:ph type="ftr" sz="quarter" idx="11"/>
          </p:nvPr>
        </p:nvSpPr>
        <p:spPr/>
        <p:txBody>
          <a:bodyPr/>
          <a:lstStyle>
            <a:lvl1pPr>
              <a:defRPr/>
            </a:lvl1pPr>
          </a:lstStyle>
          <a:p>
            <a:endParaRPr lang="id-ID"/>
          </a:p>
        </p:txBody>
      </p:sp>
      <p:sp>
        <p:nvSpPr>
          <p:cNvPr id="5" name="Slide Number Placeholder 4"/>
          <p:cNvSpPr>
            <a:spLocks noGrp="1"/>
          </p:cNvSpPr>
          <p:nvPr>
            <p:ph type="sldNum" sz="quarter" idx="12"/>
          </p:nvPr>
        </p:nvSpPr>
        <p:spPr/>
        <p:txBody>
          <a:bodyPr/>
          <a:lstStyle>
            <a:lvl1pPr>
              <a:defRPr/>
            </a:lvl1pPr>
          </a:lstStyle>
          <a:p>
            <a:fld id="{C6ACDAF8-7ABF-46AC-B22E-A7BA6A78614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BE370DB-6C53-44C4-BB0E-7EC5AD824866}" type="datetimeFigureOut">
              <a:rPr lang="id-ID" smtClean="0"/>
              <a:pPr/>
              <a:t>27/02/2015</a:t>
            </a:fld>
            <a:endParaRPr lang="id-ID"/>
          </a:p>
        </p:txBody>
      </p:sp>
      <p:sp>
        <p:nvSpPr>
          <p:cNvPr id="3" name="Footer Placeholder 2"/>
          <p:cNvSpPr>
            <a:spLocks noGrp="1"/>
          </p:cNvSpPr>
          <p:nvPr>
            <p:ph type="ftr" sz="quarter" idx="11"/>
          </p:nvPr>
        </p:nvSpPr>
        <p:spPr/>
        <p:txBody>
          <a:bodyPr/>
          <a:lstStyle>
            <a:lvl1pPr>
              <a:defRPr/>
            </a:lvl1pPr>
          </a:lstStyle>
          <a:p>
            <a:endParaRPr lang="id-ID"/>
          </a:p>
        </p:txBody>
      </p:sp>
      <p:sp>
        <p:nvSpPr>
          <p:cNvPr id="4" name="Slide Number Placeholder 3"/>
          <p:cNvSpPr>
            <a:spLocks noGrp="1"/>
          </p:cNvSpPr>
          <p:nvPr>
            <p:ph type="sldNum" sz="quarter" idx="12"/>
          </p:nvPr>
        </p:nvSpPr>
        <p:spPr/>
        <p:txBody>
          <a:bodyPr/>
          <a:lstStyle>
            <a:lvl1pPr>
              <a:defRPr/>
            </a:lvl1pPr>
          </a:lstStyle>
          <a:p>
            <a:fld id="{C6ACDAF8-7ABF-46AC-B22E-A7BA6A78614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BE370DB-6C53-44C4-BB0E-7EC5AD824866}" type="datetimeFigureOut">
              <a:rPr lang="id-ID" smtClean="0"/>
              <a:pPr/>
              <a:t>27/02/2015</a:t>
            </a:fld>
            <a:endParaRPr lang="id-ID"/>
          </a:p>
        </p:txBody>
      </p:sp>
      <p:sp>
        <p:nvSpPr>
          <p:cNvPr id="6" name="Footer Placeholder 5"/>
          <p:cNvSpPr>
            <a:spLocks noGrp="1"/>
          </p:cNvSpPr>
          <p:nvPr>
            <p:ph type="ftr" sz="quarter" idx="11"/>
          </p:nvPr>
        </p:nvSpPr>
        <p:spPr/>
        <p:txBody>
          <a:bodyPr/>
          <a:lstStyle>
            <a:lvl1pPr>
              <a:defRPr/>
            </a:lvl1pPr>
          </a:lstStyle>
          <a:p>
            <a:endParaRPr lang="id-ID"/>
          </a:p>
        </p:txBody>
      </p:sp>
      <p:sp>
        <p:nvSpPr>
          <p:cNvPr id="7" name="Slide Number Placeholder 6"/>
          <p:cNvSpPr>
            <a:spLocks noGrp="1"/>
          </p:cNvSpPr>
          <p:nvPr>
            <p:ph type="sldNum" sz="quarter" idx="12"/>
          </p:nvPr>
        </p:nvSpPr>
        <p:spPr/>
        <p:txBody>
          <a:bodyPr/>
          <a:lstStyle>
            <a:lvl1pPr>
              <a:defRPr/>
            </a:lvl1pPr>
          </a:lstStyle>
          <a:p>
            <a:fld id="{C6ACDAF8-7ABF-46AC-B22E-A7BA6A78614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BE370DB-6C53-44C4-BB0E-7EC5AD824866}" type="datetimeFigureOut">
              <a:rPr lang="id-ID" smtClean="0"/>
              <a:pPr/>
              <a:t>27/02/2015</a:t>
            </a:fld>
            <a:endParaRPr lang="id-ID"/>
          </a:p>
        </p:txBody>
      </p:sp>
      <p:sp>
        <p:nvSpPr>
          <p:cNvPr id="6" name="Footer Placeholder 5"/>
          <p:cNvSpPr>
            <a:spLocks noGrp="1"/>
          </p:cNvSpPr>
          <p:nvPr>
            <p:ph type="ftr" sz="quarter" idx="11"/>
          </p:nvPr>
        </p:nvSpPr>
        <p:spPr/>
        <p:txBody>
          <a:bodyPr/>
          <a:lstStyle>
            <a:lvl1pPr>
              <a:defRPr/>
            </a:lvl1pPr>
          </a:lstStyle>
          <a:p>
            <a:endParaRPr lang="id-ID"/>
          </a:p>
        </p:txBody>
      </p:sp>
      <p:sp>
        <p:nvSpPr>
          <p:cNvPr id="7" name="Slide Number Placeholder 6"/>
          <p:cNvSpPr>
            <a:spLocks noGrp="1"/>
          </p:cNvSpPr>
          <p:nvPr>
            <p:ph type="sldNum" sz="quarter" idx="12"/>
          </p:nvPr>
        </p:nvSpPr>
        <p:spPr/>
        <p:txBody>
          <a:bodyPr/>
          <a:lstStyle>
            <a:lvl1pPr>
              <a:defRPr/>
            </a:lvl1pPr>
          </a:lstStyle>
          <a:p>
            <a:fld id="{C6ACDAF8-7ABF-46AC-B22E-A7BA6A78614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BRICKSS"/>
          <p:cNvPicPr>
            <a:picLocks noChangeAspect="1" noChangeArrowheads="1"/>
          </p:cNvPicPr>
          <p:nvPr/>
        </p:nvPicPr>
        <p:blipFill>
          <a:blip r:embed="rId15"/>
          <a:srcRect/>
          <a:stretch>
            <a:fillRect/>
          </a:stretch>
        </p:blipFill>
        <p:spPr bwMode="auto">
          <a:xfrm>
            <a:off x="1524000" y="1143000"/>
            <a:ext cx="7620000" cy="5715000"/>
          </a:xfrm>
          <a:prstGeom prst="rect">
            <a:avLst/>
          </a:prstGeom>
          <a:noFill/>
        </p:spPr>
      </p:pic>
      <p:sp>
        <p:nvSpPr>
          <p:cNvPr id="1026" name="Rectangle 2"/>
          <p:cNvSpPr>
            <a:spLocks noGrp="1" noChangeArrowheads="1"/>
          </p:cNvSpPr>
          <p:nvPr>
            <p:ph type="title"/>
          </p:nvPr>
        </p:nvSpPr>
        <p:spPr bwMode="auto">
          <a:xfrm>
            <a:off x="685800" y="174625"/>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46225"/>
            <a:ext cx="7772400" cy="4511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BBE370DB-6C53-44C4-BB0E-7EC5AD824866}" type="datetimeFigureOut">
              <a:rPr lang="id-ID" smtClean="0"/>
              <a:pPr/>
              <a:t>27/02/2015</a:t>
            </a:fld>
            <a:endParaRPr lang="id-ID"/>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id-ID"/>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6ACDAF8-7ABF-46AC-B22E-A7BA6A78614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357166"/>
            <a:ext cx="7772400" cy="1041397"/>
          </a:xfrm>
        </p:spPr>
        <p:txBody>
          <a:bodyPr/>
          <a:lstStyle/>
          <a:p>
            <a:r>
              <a:rPr lang="id-ID" sz="5400" b="1" dirty="0" smtClean="0">
                <a:latin typeface="A Lolita Scorned" pitchFamily="2" charset="0"/>
              </a:rPr>
              <a:t>EKONOMI </a:t>
            </a:r>
            <a:endParaRPr lang="id-ID" sz="5400" b="1" dirty="0">
              <a:latin typeface="A Lolita Scorned" pitchFamily="2" charset="0"/>
            </a:endParaRPr>
          </a:p>
        </p:txBody>
      </p:sp>
      <p:sp>
        <p:nvSpPr>
          <p:cNvPr id="3" name="Subtitle 2"/>
          <p:cNvSpPr>
            <a:spLocks noGrp="1"/>
          </p:cNvSpPr>
          <p:nvPr>
            <p:ph type="subTitle" idx="1"/>
          </p:nvPr>
        </p:nvSpPr>
        <p:spPr>
          <a:xfrm>
            <a:off x="785786" y="1357298"/>
            <a:ext cx="7643866" cy="4643470"/>
          </a:xfrm>
        </p:spPr>
        <p:txBody>
          <a:bodyPr>
            <a:normAutofit/>
          </a:bodyPr>
          <a:lstStyle/>
          <a:p>
            <a:r>
              <a:rPr lang="id-ID" sz="2800" b="1" u="sng" dirty="0" smtClean="0">
                <a:solidFill>
                  <a:srgbClr val="000000"/>
                </a:solidFill>
                <a:latin typeface="Adorable" pitchFamily="66" charset="0"/>
                <a:cs typeface="Times New Roman" pitchFamily="18" charset="0"/>
              </a:rPr>
              <a:t>Pelaku Ekonomi dalam Sistem Perekonomian </a:t>
            </a:r>
            <a:endParaRPr lang="id-ID" sz="2800" b="1" u="sng" dirty="0">
              <a:solidFill>
                <a:srgbClr val="000000"/>
              </a:solidFill>
              <a:latin typeface="Adorable" pitchFamily="66" charset="0"/>
              <a:cs typeface="Times New Roman" pitchFamily="18" charset="0"/>
            </a:endParaRPr>
          </a:p>
          <a:p>
            <a:endParaRPr lang="id-ID" sz="2800" b="1" dirty="0" smtClean="0">
              <a:solidFill>
                <a:srgbClr val="000000"/>
              </a:solidFill>
              <a:latin typeface="Adorable" pitchFamily="66" charset="0"/>
              <a:cs typeface="Times New Roman" pitchFamily="18" charset="0"/>
            </a:endParaRPr>
          </a:p>
          <a:p>
            <a:r>
              <a:rPr lang="id-ID" sz="2800" b="1" dirty="0" smtClean="0">
                <a:solidFill>
                  <a:srgbClr val="000000"/>
                </a:solidFill>
                <a:latin typeface="Adorable" pitchFamily="66" charset="0"/>
                <a:cs typeface="Times New Roman" pitchFamily="18" charset="0"/>
              </a:rPr>
              <a:t>Disusun Oleh : </a:t>
            </a:r>
          </a:p>
          <a:p>
            <a:pPr algn="l">
              <a:buFont typeface="Arial" pitchFamily="34" charset="0"/>
              <a:buChar char="☺"/>
            </a:pPr>
            <a:r>
              <a:rPr lang="id-ID" sz="2800" b="1" dirty="0">
                <a:solidFill>
                  <a:srgbClr val="000000"/>
                </a:solidFill>
                <a:latin typeface="Adorable" pitchFamily="66" charset="0"/>
                <a:cs typeface="Times New Roman" pitchFamily="18" charset="0"/>
              </a:rPr>
              <a:t> </a:t>
            </a:r>
            <a:r>
              <a:rPr lang="id-ID" sz="2800" b="1" dirty="0" smtClean="0">
                <a:solidFill>
                  <a:srgbClr val="000000"/>
                </a:solidFill>
                <a:latin typeface="Adorable" pitchFamily="66" charset="0"/>
                <a:cs typeface="Times New Roman" pitchFamily="18" charset="0"/>
              </a:rPr>
              <a:t>Graciella Stevani G. (XI MIA 2)</a:t>
            </a:r>
          </a:p>
          <a:p>
            <a:pPr algn="l">
              <a:buFont typeface="Arial" pitchFamily="34" charset="0"/>
              <a:buChar char="☺"/>
            </a:pPr>
            <a:r>
              <a:rPr lang="id-ID" sz="2800" b="1" dirty="0">
                <a:solidFill>
                  <a:srgbClr val="000000"/>
                </a:solidFill>
                <a:latin typeface="Adorable" pitchFamily="66" charset="0"/>
                <a:cs typeface="Times New Roman" pitchFamily="18" charset="0"/>
              </a:rPr>
              <a:t> </a:t>
            </a:r>
            <a:r>
              <a:rPr lang="id-ID" sz="2800" b="1" dirty="0" smtClean="0">
                <a:solidFill>
                  <a:srgbClr val="000000"/>
                </a:solidFill>
                <a:latin typeface="Adorable" pitchFamily="66" charset="0"/>
                <a:cs typeface="Times New Roman" pitchFamily="18" charset="0"/>
              </a:rPr>
              <a:t>Gyfta Aditya W. (XI MIA 2) </a:t>
            </a:r>
          </a:p>
          <a:p>
            <a:pPr algn="l">
              <a:buFont typeface="Arial" pitchFamily="34" charset="0"/>
              <a:buChar char="☺"/>
            </a:pPr>
            <a:r>
              <a:rPr lang="id-ID" sz="2800" b="1" dirty="0">
                <a:solidFill>
                  <a:srgbClr val="000000"/>
                </a:solidFill>
                <a:latin typeface="Adorable" pitchFamily="66" charset="0"/>
                <a:cs typeface="Times New Roman" pitchFamily="18" charset="0"/>
              </a:rPr>
              <a:t> </a:t>
            </a:r>
            <a:r>
              <a:rPr lang="id-ID" sz="2800" b="1" dirty="0" smtClean="0">
                <a:solidFill>
                  <a:srgbClr val="000000"/>
                </a:solidFill>
                <a:latin typeface="Adorable" pitchFamily="66" charset="0"/>
                <a:cs typeface="Times New Roman" pitchFamily="18" charset="0"/>
              </a:rPr>
              <a:t>Afri Emilia Sembiring (XI MIA 8)</a:t>
            </a:r>
          </a:p>
          <a:p>
            <a:pPr algn="l">
              <a:buFont typeface="Arial" pitchFamily="34" charset="0"/>
              <a:buChar char="☺"/>
            </a:pPr>
            <a:r>
              <a:rPr lang="id-ID" sz="2800" b="1" dirty="0">
                <a:solidFill>
                  <a:srgbClr val="000000"/>
                </a:solidFill>
                <a:latin typeface="Adorable" pitchFamily="66" charset="0"/>
                <a:cs typeface="Times New Roman" pitchFamily="18" charset="0"/>
              </a:rPr>
              <a:t> </a:t>
            </a:r>
            <a:r>
              <a:rPr lang="id-ID" sz="2800" b="1" dirty="0" smtClean="0">
                <a:solidFill>
                  <a:srgbClr val="000000"/>
                </a:solidFill>
                <a:latin typeface="Adorable" pitchFamily="66" charset="0"/>
                <a:cs typeface="Times New Roman" pitchFamily="18" charset="0"/>
              </a:rPr>
              <a:t>Christine Widya (XI MIA 8)</a:t>
            </a:r>
            <a:endParaRPr lang="id-ID" sz="2800" b="1" dirty="0">
              <a:solidFill>
                <a:srgbClr val="000000"/>
              </a:solidFill>
              <a:latin typeface="Adorable" pitchFamily="66" charset="0"/>
              <a:cs typeface="Times New Roman" pitchFamily="18"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80">
                                          <p:stCondLst>
                                            <p:cond delay="0"/>
                                          </p:stCondLst>
                                        </p:cTn>
                                        <p:tgtEl>
                                          <p:spTgt spid="3">
                                            <p:txEl>
                                              <p:pRg st="0" end="0"/>
                                            </p:txEl>
                                          </p:spTgt>
                                        </p:tgtEl>
                                      </p:cBhvr>
                                    </p:animEffect>
                                    <p:anim calcmode="lin" valueType="num">
                                      <p:cBhvr>
                                        <p:cTn id="17"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xEl>
                                              <p:pRg st="0" end="0"/>
                                            </p:txEl>
                                          </p:spTgt>
                                        </p:tgtEl>
                                      </p:cBhvr>
                                      <p:to x="100000" y="60000"/>
                                    </p:animScale>
                                    <p:animScale>
                                      <p:cBhvr>
                                        <p:cTn id="23" dur="166" decel="50000">
                                          <p:stCondLst>
                                            <p:cond delay="676"/>
                                          </p:stCondLst>
                                        </p:cTn>
                                        <p:tgtEl>
                                          <p:spTgt spid="3">
                                            <p:txEl>
                                              <p:pRg st="0" end="0"/>
                                            </p:txEl>
                                          </p:spTgt>
                                        </p:tgtEl>
                                      </p:cBhvr>
                                      <p:to x="100000" y="100000"/>
                                    </p:animScale>
                                    <p:animScale>
                                      <p:cBhvr>
                                        <p:cTn id="24" dur="26">
                                          <p:stCondLst>
                                            <p:cond delay="1312"/>
                                          </p:stCondLst>
                                        </p:cTn>
                                        <p:tgtEl>
                                          <p:spTgt spid="3">
                                            <p:txEl>
                                              <p:pRg st="0" end="0"/>
                                            </p:txEl>
                                          </p:spTgt>
                                        </p:tgtEl>
                                      </p:cBhvr>
                                      <p:to x="100000" y="80000"/>
                                    </p:animScale>
                                    <p:animScale>
                                      <p:cBhvr>
                                        <p:cTn id="25" dur="166" decel="50000">
                                          <p:stCondLst>
                                            <p:cond delay="1338"/>
                                          </p:stCondLst>
                                        </p:cTn>
                                        <p:tgtEl>
                                          <p:spTgt spid="3">
                                            <p:txEl>
                                              <p:pRg st="0" end="0"/>
                                            </p:txEl>
                                          </p:spTgt>
                                        </p:tgtEl>
                                      </p:cBhvr>
                                      <p:to x="100000" y="100000"/>
                                    </p:animScale>
                                    <p:animScale>
                                      <p:cBhvr>
                                        <p:cTn id="26" dur="26">
                                          <p:stCondLst>
                                            <p:cond delay="1642"/>
                                          </p:stCondLst>
                                        </p:cTn>
                                        <p:tgtEl>
                                          <p:spTgt spid="3">
                                            <p:txEl>
                                              <p:pRg st="0" end="0"/>
                                            </p:txEl>
                                          </p:spTgt>
                                        </p:tgtEl>
                                      </p:cBhvr>
                                      <p:to x="100000" y="90000"/>
                                    </p:animScale>
                                    <p:animScale>
                                      <p:cBhvr>
                                        <p:cTn id="27" dur="166" decel="50000">
                                          <p:stCondLst>
                                            <p:cond delay="1668"/>
                                          </p:stCondLst>
                                        </p:cTn>
                                        <p:tgtEl>
                                          <p:spTgt spid="3">
                                            <p:txEl>
                                              <p:pRg st="0" end="0"/>
                                            </p:txEl>
                                          </p:spTgt>
                                        </p:tgtEl>
                                      </p:cBhvr>
                                      <p:to x="100000" y="100000"/>
                                    </p:animScale>
                                    <p:animScale>
                                      <p:cBhvr>
                                        <p:cTn id="28" dur="26">
                                          <p:stCondLst>
                                            <p:cond delay="1808"/>
                                          </p:stCondLst>
                                        </p:cTn>
                                        <p:tgtEl>
                                          <p:spTgt spid="3">
                                            <p:txEl>
                                              <p:pRg st="0" end="0"/>
                                            </p:txEl>
                                          </p:spTgt>
                                        </p:tgtEl>
                                      </p:cBhvr>
                                      <p:to x="100000" y="95000"/>
                                    </p:animScale>
                                    <p:animScale>
                                      <p:cBhvr>
                                        <p:cTn id="29" dur="166" decel="50000">
                                          <p:stCondLst>
                                            <p:cond delay="1834"/>
                                          </p:stCondLst>
                                        </p:cTn>
                                        <p:tgtEl>
                                          <p:spTgt spid="3">
                                            <p:txEl>
                                              <p:pRg st="0" end="0"/>
                                            </p:txEl>
                                          </p:spTgt>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ipe(down)">
                                      <p:cBhvr>
                                        <p:cTn id="34" dur="580">
                                          <p:stCondLst>
                                            <p:cond delay="0"/>
                                          </p:stCondLst>
                                        </p:cTn>
                                        <p:tgtEl>
                                          <p:spTgt spid="3">
                                            <p:txEl>
                                              <p:pRg st="2" end="2"/>
                                            </p:txEl>
                                          </p:spTgt>
                                        </p:tgtEl>
                                      </p:cBhvr>
                                    </p:animEffect>
                                    <p:anim calcmode="lin" valueType="num">
                                      <p:cBhvr>
                                        <p:cTn id="3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xEl>
                                              <p:pRg st="2" end="2"/>
                                            </p:txEl>
                                          </p:spTgt>
                                        </p:tgtEl>
                                      </p:cBhvr>
                                      <p:to x="100000" y="60000"/>
                                    </p:animScale>
                                    <p:animScale>
                                      <p:cBhvr>
                                        <p:cTn id="41" dur="166" decel="50000">
                                          <p:stCondLst>
                                            <p:cond delay="676"/>
                                          </p:stCondLst>
                                        </p:cTn>
                                        <p:tgtEl>
                                          <p:spTgt spid="3">
                                            <p:txEl>
                                              <p:pRg st="2" end="2"/>
                                            </p:txEl>
                                          </p:spTgt>
                                        </p:tgtEl>
                                      </p:cBhvr>
                                      <p:to x="100000" y="100000"/>
                                    </p:animScale>
                                    <p:animScale>
                                      <p:cBhvr>
                                        <p:cTn id="42" dur="26">
                                          <p:stCondLst>
                                            <p:cond delay="1312"/>
                                          </p:stCondLst>
                                        </p:cTn>
                                        <p:tgtEl>
                                          <p:spTgt spid="3">
                                            <p:txEl>
                                              <p:pRg st="2" end="2"/>
                                            </p:txEl>
                                          </p:spTgt>
                                        </p:tgtEl>
                                      </p:cBhvr>
                                      <p:to x="100000" y="80000"/>
                                    </p:animScale>
                                    <p:animScale>
                                      <p:cBhvr>
                                        <p:cTn id="43" dur="166" decel="50000">
                                          <p:stCondLst>
                                            <p:cond delay="1338"/>
                                          </p:stCondLst>
                                        </p:cTn>
                                        <p:tgtEl>
                                          <p:spTgt spid="3">
                                            <p:txEl>
                                              <p:pRg st="2" end="2"/>
                                            </p:txEl>
                                          </p:spTgt>
                                        </p:tgtEl>
                                      </p:cBhvr>
                                      <p:to x="100000" y="100000"/>
                                    </p:animScale>
                                    <p:animScale>
                                      <p:cBhvr>
                                        <p:cTn id="44" dur="26">
                                          <p:stCondLst>
                                            <p:cond delay="1642"/>
                                          </p:stCondLst>
                                        </p:cTn>
                                        <p:tgtEl>
                                          <p:spTgt spid="3">
                                            <p:txEl>
                                              <p:pRg st="2" end="2"/>
                                            </p:txEl>
                                          </p:spTgt>
                                        </p:tgtEl>
                                      </p:cBhvr>
                                      <p:to x="100000" y="90000"/>
                                    </p:animScale>
                                    <p:animScale>
                                      <p:cBhvr>
                                        <p:cTn id="45" dur="166" decel="50000">
                                          <p:stCondLst>
                                            <p:cond delay="1668"/>
                                          </p:stCondLst>
                                        </p:cTn>
                                        <p:tgtEl>
                                          <p:spTgt spid="3">
                                            <p:txEl>
                                              <p:pRg st="2" end="2"/>
                                            </p:txEl>
                                          </p:spTgt>
                                        </p:tgtEl>
                                      </p:cBhvr>
                                      <p:to x="100000" y="100000"/>
                                    </p:animScale>
                                    <p:animScale>
                                      <p:cBhvr>
                                        <p:cTn id="46" dur="26">
                                          <p:stCondLst>
                                            <p:cond delay="1808"/>
                                          </p:stCondLst>
                                        </p:cTn>
                                        <p:tgtEl>
                                          <p:spTgt spid="3">
                                            <p:txEl>
                                              <p:pRg st="2" end="2"/>
                                            </p:txEl>
                                          </p:spTgt>
                                        </p:tgtEl>
                                      </p:cBhvr>
                                      <p:to x="100000" y="95000"/>
                                    </p:animScale>
                                    <p:animScale>
                                      <p:cBhvr>
                                        <p:cTn id="47" dur="166" decel="50000">
                                          <p:stCondLst>
                                            <p:cond delay="1834"/>
                                          </p:stCondLst>
                                        </p:cTn>
                                        <p:tgtEl>
                                          <p:spTgt spid="3">
                                            <p:txEl>
                                              <p:pRg st="2" end="2"/>
                                            </p:txEl>
                                          </p:spTgt>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wipe(down)">
                                      <p:cBhvr>
                                        <p:cTn id="52" dur="580">
                                          <p:stCondLst>
                                            <p:cond delay="0"/>
                                          </p:stCondLst>
                                        </p:cTn>
                                        <p:tgtEl>
                                          <p:spTgt spid="3">
                                            <p:txEl>
                                              <p:pRg st="3" end="3"/>
                                            </p:txEl>
                                          </p:spTgt>
                                        </p:tgtEl>
                                      </p:cBhvr>
                                    </p:animEffect>
                                    <p:anim calcmode="lin" valueType="num">
                                      <p:cBhvr>
                                        <p:cTn id="5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8" dur="26">
                                          <p:stCondLst>
                                            <p:cond delay="650"/>
                                          </p:stCondLst>
                                        </p:cTn>
                                        <p:tgtEl>
                                          <p:spTgt spid="3">
                                            <p:txEl>
                                              <p:pRg st="3" end="3"/>
                                            </p:txEl>
                                          </p:spTgt>
                                        </p:tgtEl>
                                      </p:cBhvr>
                                      <p:to x="100000" y="60000"/>
                                    </p:animScale>
                                    <p:animScale>
                                      <p:cBhvr>
                                        <p:cTn id="59" dur="166" decel="50000">
                                          <p:stCondLst>
                                            <p:cond delay="676"/>
                                          </p:stCondLst>
                                        </p:cTn>
                                        <p:tgtEl>
                                          <p:spTgt spid="3">
                                            <p:txEl>
                                              <p:pRg st="3" end="3"/>
                                            </p:txEl>
                                          </p:spTgt>
                                        </p:tgtEl>
                                      </p:cBhvr>
                                      <p:to x="100000" y="100000"/>
                                    </p:animScale>
                                    <p:animScale>
                                      <p:cBhvr>
                                        <p:cTn id="60" dur="26">
                                          <p:stCondLst>
                                            <p:cond delay="1312"/>
                                          </p:stCondLst>
                                        </p:cTn>
                                        <p:tgtEl>
                                          <p:spTgt spid="3">
                                            <p:txEl>
                                              <p:pRg st="3" end="3"/>
                                            </p:txEl>
                                          </p:spTgt>
                                        </p:tgtEl>
                                      </p:cBhvr>
                                      <p:to x="100000" y="80000"/>
                                    </p:animScale>
                                    <p:animScale>
                                      <p:cBhvr>
                                        <p:cTn id="61" dur="166" decel="50000">
                                          <p:stCondLst>
                                            <p:cond delay="1338"/>
                                          </p:stCondLst>
                                        </p:cTn>
                                        <p:tgtEl>
                                          <p:spTgt spid="3">
                                            <p:txEl>
                                              <p:pRg st="3" end="3"/>
                                            </p:txEl>
                                          </p:spTgt>
                                        </p:tgtEl>
                                      </p:cBhvr>
                                      <p:to x="100000" y="100000"/>
                                    </p:animScale>
                                    <p:animScale>
                                      <p:cBhvr>
                                        <p:cTn id="62" dur="26">
                                          <p:stCondLst>
                                            <p:cond delay="1642"/>
                                          </p:stCondLst>
                                        </p:cTn>
                                        <p:tgtEl>
                                          <p:spTgt spid="3">
                                            <p:txEl>
                                              <p:pRg st="3" end="3"/>
                                            </p:txEl>
                                          </p:spTgt>
                                        </p:tgtEl>
                                      </p:cBhvr>
                                      <p:to x="100000" y="90000"/>
                                    </p:animScale>
                                    <p:animScale>
                                      <p:cBhvr>
                                        <p:cTn id="63" dur="166" decel="50000">
                                          <p:stCondLst>
                                            <p:cond delay="1668"/>
                                          </p:stCondLst>
                                        </p:cTn>
                                        <p:tgtEl>
                                          <p:spTgt spid="3">
                                            <p:txEl>
                                              <p:pRg st="3" end="3"/>
                                            </p:txEl>
                                          </p:spTgt>
                                        </p:tgtEl>
                                      </p:cBhvr>
                                      <p:to x="100000" y="100000"/>
                                    </p:animScale>
                                    <p:animScale>
                                      <p:cBhvr>
                                        <p:cTn id="64" dur="26">
                                          <p:stCondLst>
                                            <p:cond delay="1808"/>
                                          </p:stCondLst>
                                        </p:cTn>
                                        <p:tgtEl>
                                          <p:spTgt spid="3">
                                            <p:txEl>
                                              <p:pRg st="3" end="3"/>
                                            </p:txEl>
                                          </p:spTgt>
                                        </p:tgtEl>
                                      </p:cBhvr>
                                      <p:to x="100000" y="95000"/>
                                    </p:animScale>
                                    <p:animScale>
                                      <p:cBhvr>
                                        <p:cTn id="65" dur="166" decel="50000">
                                          <p:stCondLst>
                                            <p:cond delay="1834"/>
                                          </p:stCondLst>
                                        </p:cTn>
                                        <p:tgtEl>
                                          <p:spTgt spid="3">
                                            <p:txEl>
                                              <p:pRg st="3" end="3"/>
                                            </p:txEl>
                                          </p:spTgt>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grpId="0" nodeType="clickEffect">
                                  <p:stCondLst>
                                    <p:cond delay="0"/>
                                  </p:stCondLst>
                                  <p:childTnLst>
                                    <p:set>
                                      <p:cBhvr>
                                        <p:cTn id="69" dur="1" fill="hold">
                                          <p:stCondLst>
                                            <p:cond delay="0"/>
                                          </p:stCondLst>
                                        </p:cTn>
                                        <p:tgtEl>
                                          <p:spTgt spid="3">
                                            <p:txEl>
                                              <p:pRg st="4" end="4"/>
                                            </p:txEl>
                                          </p:spTgt>
                                        </p:tgtEl>
                                        <p:attrNameLst>
                                          <p:attrName>style.visibility</p:attrName>
                                        </p:attrNameLst>
                                      </p:cBhvr>
                                      <p:to>
                                        <p:strVal val="visible"/>
                                      </p:to>
                                    </p:set>
                                    <p:animEffect transition="in" filter="wipe(down)">
                                      <p:cBhvr>
                                        <p:cTn id="70" dur="580">
                                          <p:stCondLst>
                                            <p:cond delay="0"/>
                                          </p:stCondLst>
                                        </p:cTn>
                                        <p:tgtEl>
                                          <p:spTgt spid="3">
                                            <p:txEl>
                                              <p:pRg st="4" end="4"/>
                                            </p:txEl>
                                          </p:spTgt>
                                        </p:tgtEl>
                                      </p:cBhvr>
                                    </p:animEffect>
                                    <p:anim calcmode="lin" valueType="num">
                                      <p:cBhvr>
                                        <p:cTn id="7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6" dur="26">
                                          <p:stCondLst>
                                            <p:cond delay="650"/>
                                          </p:stCondLst>
                                        </p:cTn>
                                        <p:tgtEl>
                                          <p:spTgt spid="3">
                                            <p:txEl>
                                              <p:pRg st="4" end="4"/>
                                            </p:txEl>
                                          </p:spTgt>
                                        </p:tgtEl>
                                      </p:cBhvr>
                                      <p:to x="100000" y="60000"/>
                                    </p:animScale>
                                    <p:animScale>
                                      <p:cBhvr>
                                        <p:cTn id="77" dur="166" decel="50000">
                                          <p:stCondLst>
                                            <p:cond delay="676"/>
                                          </p:stCondLst>
                                        </p:cTn>
                                        <p:tgtEl>
                                          <p:spTgt spid="3">
                                            <p:txEl>
                                              <p:pRg st="4" end="4"/>
                                            </p:txEl>
                                          </p:spTgt>
                                        </p:tgtEl>
                                      </p:cBhvr>
                                      <p:to x="100000" y="100000"/>
                                    </p:animScale>
                                    <p:animScale>
                                      <p:cBhvr>
                                        <p:cTn id="78" dur="26">
                                          <p:stCondLst>
                                            <p:cond delay="1312"/>
                                          </p:stCondLst>
                                        </p:cTn>
                                        <p:tgtEl>
                                          <p:spTgt spid="3">
                                            <p:txEl>
                                              <p:pRg st="4" end="4"/>
                                            </p:txEl>
                                          </p:spTgt>
                                        </p:tgtEl>
                                      </p:cBhvr>
                                      <p:to x="100000" y="80000"/>
                                    </p:animScale>
                                    <p:animScale>
                                      <p:cBhvr>
                                        <p:cTn id="79" dur="166" decel="50000">
                                          <p:stCondLst>
                                            <p:cond delay="1338"/>
                                          </p:stCondLst>
                                        </p:cTn>
                                        <p:tgtEl>
                                          <p:spTgt spid="3">
                                            <p:txEl>
                                              <p:pRg st="4" end="4"/>
                                            </p:txEl>
                                          </p:spTgt>
                                        </p:tgtEl>
                                      </p:cBhvr>
                                      <p:to x="100000" y="100000"/>
                                    </p:animScale>
                                    <p:animScale>
                                      <p:cBhvr>
                                        <p:cTn id="80" dur="26">
                                          <p:stCondLst>
                                            <p:cond delay="1642"/>
                                          </p:stCondLst>
                                        </p:cTn>
                                        <p:tgtEl>
                                          <p:spTgt spid="3">
                                            <p:txEl>
                                              <p:pRg st="4" end="4"/>
                                            </p:txEl>
                                          </p:spTgt>
                                        </p:tgtEl>
                                      </p:cBhvr>
                                      <p:to x="100000" y="90000"/>
                                    </p:animScale>
                                    <p:animScale>
                                      <p:cBhvr>
                                        <p:cTn id="81" dur="166" decel="50000">
                                          <p:stCondLst>
                                            <p:cond delay="1668"/>
                                          </p:stCondLst>
                                        </p:cTn>
                                        <p:tgtEl>
                                          <p:spTgt spid="3">
                                            <p:txEl>
                                              <p:pRg st="4" end="4"/>
                                            </p:txEl>
                                          </p:spTgt>
                                        </p:tgtEl>
                                      </p:cBhvr>
                                      <p:to x="100000" y="100000"/>
                                    </p:animScale>
                                    <p:animScale>
                                      <p:cBhvr>
                                        <p:cTn id="82" dur="26">
                                          <p:stCondLst>
                                            <p:cond delay="1808"/>
                                          </p:stCondLst>
                                        </p:cTn>
                                        <p:tgtEl>
                                          <p:spTgt spid="3">
                                            <p:txEl>
                                              <p:pRg st="4" end="4"/>
                                            </p:txEl>
                                          </p:spTgt>
                                        </p:tgtEl>
                                      </p:cBhvr>
                                      <p:to x="100000" y="95000"/>
                                    </p:animScale>
                                    <p:animScale>
                                      <p:cBhvr>
                                        <p:cTn id="83" dur="166" decel="50000">
                                          <p:stCondLst>
                                            <p:cond delay="1834"/>
                                          </p:stCondLst>
                                        </p:cTn>
                                        <p:tgtEl>
                                          <p:spTgt spid="3">
                                            <p:txEl>
                                              <p:pRg st="4" end="4"/>
                                            </p:txEl>
                                          </p:spTgt>
                                        </p:tgtEl>
                                      </p:cBhvr>
                                      <p:to x="100000" y="100000"/>
                                    </p:animScale>
                                  </p:childTnLst>
                                </p:cTn>
                              </p:par>
                            </p:childTnLst>
                          </p:cTn>
                        </p:par>
                      </p:childTnLst>
                    </p:cTn>
                  </p:par>
                  <p:par>
                    <p:cTn id="84" fill="hold">
                      <p:stCondLst>
                        <p:cond delay="indefinite"/>
                      </p:stCondLst>
                      <p:childTnLst>
                        <p:par>
                          <p:cTn id="85" fill="hold">
                            <p:stCondLst>
                              <p:cond delay="0"/>
                            </p:stCondLst>
                            <p:childTnLst>
                              <p:par>
                                <p:cTn id="86" presetID="26" presetClass="entr" presetSubtype="0" fill="hold" grpId="0" nodeType="clickEffect">
                                  <p:stCondLst>
                                    <p:cond delay="0"/>
                                  </p:stCondLst>
                                  <p:childTnLst>
                                    <p:set>
                                      <p:cBhvr>
                                        <p:cTn id="87" dur="1" fill="hold">
                                          <p:stCondLst>
                                            <p:cond delay="0"/>
                                          </p:stCondLst>
                                        </p:cTn>
                                        <p:tgtEl>
                                          <p:spTgt spid="3">
                                            <p:txEl>
                                              <p:pRg st="5" end="5"/>
                                            </p:txEl>
                                          </p:spTgt>
                                        </p:tgtEl>
                                        <p:attrNameLst>
                                          <p:attrName>style.visibility</p:attrName>
                                        </p:attrNameLst>
                                      </p:cBhvr>
                                      <p:to>
                                        <p:strVal val="visible"/>
                                      </p:to>
                                    </p:set>
                                    <p:animEffect transition="in" filter="wipe(down)">
                                      <p:cBhvr>
                                        <p:cTn id="88" dur="580">
                                          <p:stCondLst>
                                            <p:cond delay="0"/>
                                          </p:stCondLst>
                                        </p:cTn>
                                        <p:tgtEl>
                                          <p:spTgt spid="3">
                                            <p:txEl>
                                              <p:pRg st="5" end="5"/>
                                            </p:txEl>
                                          </p:spTgt>
                                        </p:tgtEl>
                                      </p:cBhvr>
                                    </p:animEffect>
                                    <p:anim calcmode="lin" valueType="num">
                                      <p:cBhvr>
                                        <p:cTn id="89"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4" dur="26">
                                          <p:stCondLst>
                                            <p:cond delay="650"/>
                                          </p:stCondLst>
                                        </p:cTn>
                                        <p:tgtEl>
                                          <p:spTgt spid="3">
                                            <p:txEl>
                                              <p:pRg st="5" end="5"/>
                                            </p:txEl>
                                          </p:spTgt>
                                        </p:tgtEl>
                                      </p:cBhvr>
                                      <p:to x="100000" y="60000"/>
                                    </p:animScale>
                                    <p:animScale>
                                      <p:cBhvr>
                                        <p:cTn id="95" dur="166" decel="50000">
                                          <p:stCondLst>
                                            <p:cond delay="676"/>
                                          </p:stCondLst>
                                        </p:cTn>
                                        <p:tgtEl>
                                          <p:spTgt spid="3">
                                            <p:txEl>
                                              <p:pRg st="5" end="5"/>
                                            </p:txEl>
                                          </p:spTgt>
                                        </p:tgtEl>
                                      </p:cBhvr>
                                      <p:to x="100000" y="100000"/>
                                    </p:animScale>
                                    <p:animScale>
                                      <p:cBhvr>
                                        <p:cTn id="96" dur="26">
                                          <p:stCondLst>
                                            <p:cond delay="1312"/>
                                          </p:stCondLst>
                                        </p:cTn>
                                        <p:tgtEl>
                                          <p:spTgt spid="3">
                                            <p:txEl>
                                              <p:pRg st="5" end="5"/>
                                            </p:txEl>
                                          </p:spTgt>
                                        </p:tgtEl>
                                      </p:cBhvr>
                                      <p:to x="100000" y="80000"/>
                                    </p:animScale>
                                    <p:animScale>
                                      <p:cBhvr>
                                        <p:cTn id="97" dur="166" decel="50000">
                                          <p:stCondLst>
                                            <p:cond delay="1338"/>
                                          </p:stCondLst>
                                        </p:cTn>
                                        <p:tgtEl>
                                          <p:spTgt spid="3">
                                            <p:txEl>
                                              <p:pRg st="5" end="5"/>
                                            </p:txEl>
                                          </p:spTgt>
                                        </p:tgtEl>
                                      </p:cBhvr>
                                      <p:to x="100000" y="100000"/>
                                    </p:animScale>
                                    <p:animScale>
                                      <p:cBhvr>
                                        <p:cTn id="98" dur="26">
                                          <p:stCondLst>
                                            <p:cond delay="1642"/>
                                          </p:stCondLst>
                                        </p:cTn>
                                        <p:tgtEl>
                                          <p:spTgt spid="3">
                                            <p:txEl>
                                              <p:pRg st="5" end="5"/>
                                            </p:txEl>
                                          </p:spTgt>
                                        </p:tgtEl>
                                      </p:cBhvr>
                                      <p:to x="100000" y="90000"/>
                                    </p:animScale>
                                    <p:animScale>
                                      <p:cBhvr>
                                        <p:cTn id="99" dur="166" decel="50000">
                                          <p:stCondLst>
                                            <p:cond delay="1668"/>
                                          </p:stCondLst>
                                        </p:cTn>
                                        <p:tgtEl>
                                          <p:spTgt spid="3">
                                            <p:txEl>
                                              <p:pRg st="5" end="5"/>
                                            </p:txEl>
                                          </p:spTgt>
                                        </p:tgtEl>
                                      </p:cBhvr>
                                      <p:to x="100000" y="100000"/>
                                    </p:animScale>
                                    <p:animScale>
                                      <p:cBhvr>
                                        <p:cTn id="100" dur="26">
                                          <p:stCondLst>
                                            <p:cond delay="1808"/>
                                          </p:stCondLst>
                                        </p:cTn>
                                        <p:tgtEl>
                                          <p:spTgt spid="3">
                                            <p:txEl>
                                              <p:pRg st="5" end="5"/>
                                            </p:txEl>
                                          </p:spTgt>
                                        </p:tgtEl>
                                      </p:cBhvr>
                                      <p:to x="100000" y="95000"/>
                                    </p:animScale>
                                    <p:animScale>
                                      <p:cBhvr>
                                        <p:cTn id="101" dur="166" decel="50000">
                                          <p:stCondLst>
                                            <p:cond delay="1834"/>
                                          </p:stCondLst>
                                        </p:cTn>
                                        <p:tgtEl>
                                          <p:spTgt spid="3">
                                            <p:txEl>
                                              <p:pRg st="5" end="5"/>
                                            </p:txEl>
                                          </p:spTgt>
                                        </p:tgtEl>
                                      </p:cBhvr>
                                      <p:to x="100000" y="100000"/>
                                    </p:animScale>
                                  </p:childTnLst>
                                </p:cTn>
                              </p:par>
                            </p:childTnLst>
                          </p:cTn>
                        </p:par>
                      </p:childTnLst>
                    </p:cTn>
                  </p:par>
                  <p:par>
                    <p:cTn id="102" fill="hold">
                      <p:stCondLst>
                        <p:cond delay="indefinite"/>
                      </p:stCondLst>
                      <p:childTnLst>
                        <p:par>
                          <p:cTn id="103" fill="hold">
                            <p:stCondLst>
                              <p:cond delay="0"/>
                            </p:stCondLst>
                            <p:childTnLst>
                              <p:par>
                                <p:cTn id="104" presetID="26" presetClass="entr" presetSubtype="0" fill="hold" grpId="0" nodeType="clickEffect">
                                  <p:stCondLst>
                                    <p:cond delay="0"/>
                                  </p:stCondLst>
                                  <p:childTnLst>
                                    <p:set>
                                      <p:cBhvr>
                                        <p:cTn id="105" dur="1" fill="hold">
                                          <p:stCondLst>
                                            <p:cond delay="0"/>
                                          </p:stCondLst>
                                        </p:cTn>
                                        <p:tgtEl>
                                          <p:spTgt spid="3">
                                            <p:txEl>
                                              <p:pRg st="6" end="6"/>
                                            </p:txEl>
                                          </p:spTgt>
                                        </p:tgtEl>
                                        <p:attrNameLst>
                                          <p:attrName>style.visibility</p:attrName>
                                        </p:attrNameLst>
                                      </p:cBhvr>
                                      <p:to>
                                        <p:strVal val="visible"/>
                                      </p:to>
                                    </p:set>
                                    <p:animEffect transition="in" filter="wipe(down)">
                                      <p:cBhvr>
                                        <p:cTn id="106" dur="580">
                                          <p:stCondLst>
                                            <p:cond delay="0"/>
                                          </p:stCondLst>
                                        </p:cTn>
                                        <p:tgtEl>
                                          <p:spTgt spid="3">
                                            <p:txEl>
                                              <p:pRg st="6" end="6"/>
                                            </p:txEl>
                                          </p:spTgt>
                                        </p:tgtEl>
                                      </p:cBhvr>
                                    </p:animEffect>
                                    <p:anim calcmode="lin" valueType="num">
                                      <p:cBhvr>
                                        <p:cTn id="107"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8"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9"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0"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1"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2" dur="26">
                                          <p:stCondLst>
                                            <p:cond delay="650"/>
                                          </p:stCondLst>
                                        </p:cTn>
                                        <p:tgtEl>
                                          <p:spTgt spid="3">
                                            <p:txEl>
                                              <p:pRg st="6" end="6"/>
                                            </p:txEl>
                                          </p:spTgt>
                                        </p:tgtEl>
                                      </p:cBhvr>
                                      <p:to x="100000" y="60000"/>
                                    </p:animScale>
                                    <p:animScale>
                                      <p:cBhvr>
                                        <p:cTn id="113" dur="166" decel="50000">
                                          <p:stCondLst>
                                            <p:cond delay="676"/>
                                          </p:stCondLst>
                                        </p:cTn>
                                        <p:tgtEl>
                                          <p:spTgt spid="3">
                                            <p:txEl>
                                              <p:pRg st="6" end="6"/>
                                            </p:txEl>
                                          </p:spTgt>
                                        </p:tgtEl>
                                      </p:cBhvr>
                                      <p:to x="100000" y="100000"/>
                                    </p:animScale>
                                    <p:animScale>
                                      <p:cBhvr>
                                        <p:cTn id="114" dur="26">
                                          <p:stCondLst>
                                            <p:cond delay="1312"/>
                                          </p:stCondLst>
                                        </p:cTn>
                                        <p:tgtEl>
                                          <p:spTgt spid="3">
                                            <p:txEl>
                                              <p:pRg st="6" end="6"/>
                                            </p:txEl>
                                          </p:spTgt>
                                        </p:tgtEl>
                                      </p:cBhvr>
                                      <p:to x="100000" y="80000"/>
                                    </p:animScale>
                                    <p:animScale>
                                      <p:cBhvr>
                                        <p:cTn id="115" dur="166" decel="50000">
                                          <p:stCondLst>
                                            <p:cond delay="1338"/>
                                          </p:stCondLst>
                                        </p:cTn>
                                        <p:tgtEl>
                                          <p:spTgt spid="3">
                                            <p:txEl>
                                              <p:pRg st="6" end="6"/>
                                            </p:txEl>
                                          </p:spTgt>
                                        </p:tgtEl>
                                      </p:cBhvr>
                                      <p:to x="100000" y="100000"/>
                                    </p:animScale>
                                    <p:animScale>
                                      <p:cBhvr>
                                        <p:cTn id="116" dur="26">
                                          <p:stCondLst>
                                            <p:cond delay="1642"/>
                                          </p:stCondLst>
                                        </p:cTn>
                                        <p:tgtEl>
                                          <p:spTgt spid="3">
                                            <p:txEl>
                                              <p:pRg st="6" end="6"/>
                                            </p:txEl>
                                          </p:spTgt>
                                        </p:tgtEl>
                                      </p:cBhvr>
                                      <p:to x="100000" y="90000"/>
                                    </p:animScale>
                                    <p:animScale>
                                      <p:cBhvr>
                                        <p:cTn id="117" dur="166" decel="50000">
                                          <p:stCondLst>
                                            <p:cond delay="1668"/>
                                          </p:stCondLst>
                                        </p:cTn>
                                        <p:tgtEl>
                                          <p:spTgt spid="3">
                                            <p:txEl>
                                              <p:pRg st="6" end="6"/>
                                            </p:txEl>
                                          </p:spTgt>
                                        </p:tgtEl>
                                      </p:cBhvr>
                                      <p:to x="100000" y="100000"/>
                                    </p:animScale>
                                    <p:animScale>
                                      <p:cBhvr>
                                        <p:cTn id="118" dur="26">
                                          <p:stCondLst>
                                            <p:cond delay="1808"/>
                                          </p:stCondLst>
                                        </p:cTn>
                                        <p:tgtEl>
                                          <p:spTgt spid="3">
                                            <p:txEl>
                                              <p:pRg st="6" end="6"/>
                                            </p:txEl>
                                          </p:spTgt>
                                        </p:tgtEl>
                                      </p:cBhvr>
                                      <p:to x="100000" y="95000"/>
                                    </p:animScale>
                                    <p:animScale>
                                      <p:cBhvr>
                                        <p:cTn id="119"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74625"/>
            <a:ext cx="7772400" cy="896921"/>
          </a:xfrm>
        </p:spPr>
        <p:txBody>
          <a:bodyPr/>
          <a:lstStyle/>
          <a:p>
            <a:r>
              <a:rPr lang="id-ID" sz="4000" b="1" dirty="0" smtClean="0">
                <a:latin typeface="Balker" pitchFamily="2" charset="0"/>
              </a:rPr>
              <a:t>BUMS (Badan Usaha Milik Swasta)</a:t>
            </a:r>
            <a:endParaRPr lang="id-ID" sz="4000" b="1" dirty="0">
              <a:latin typeface="Balker" pitchFamily="2" charset="0"/>
            </a:endParaRPr>
          </a:p>
        </p:txBody>
      </p:sp>
      <p:sp>
        <p:nvSpPr>
          <p:cNvPr id="3" name="Content Placeholder 2"/>
          <p:cNvSpPr>
            <a:spLocks noGrp="1"/>
          </p:cNvSpPr>
          <p:nvPr>
            <p:ph idx="1"/>
          </p:nvPr>
        </p:nvSpPr>
        <p:spPr>
          <a:xfrm>
            <a:off x="357158" y="1071546"/>
            <a:ext cx="8501122" cy="5500725"/>
          </a:xfrm>
        </p:spPr>
        <p:txBody>
          <a:bodyPr/>
          <a:lstStyle/>
          <a:p>
            <a:pPr algn="just">
              <a:buNone/>
            </a:pPr>
            <a:r>
              <a:rPr lang="id-ID" sz="2800" b="1" dirty="0" smtClean="0">
                <a:latin typeface="Adorable" pitchFamily="66" charset="0"/>
              </a:rPr>
              <a:t>Pengertian </a:t>
            </a:r>
          </a:p>
          <a:p>
            <a:pPr algn="just">
              <a:buNone/>
            </a:pPr>
            <a:r>
              <a:rPr lang="id-ID" sz="2700" b="1" dirty="0" smtClean="0">
                <a:solidFill>
                  <a:schemeClr val="tx1"/>
                </a:solidFill>
                <a:latin typeface="Agency FB" pitchFamily="34" charset="0"/>
              </a:rPr>
              <a:t>	BUMS (Badan Usaha Milik Swasta) </a:t>
            </a:r>
            <a:r>
              <a:rPr lang="id-ID" sz="2700" dirty="0" smtClean="0">
                <a:solidFill>
                  <a:schemeClr val="tx1"/>
                </a:solidFill>
                <a:latin typeface="Agency FB" pitchFamily="34" charset="0"/>
              </a:rPr>
              <a:t>adalah badan usaha yang modalnya dimiliki oleh pihak swasta.</a:t>
            </a:r>
            <a:endParaRPr lang="id-ID" sz="2700" b="1" dirty="0">
              <a:latin typeface="Agency FB" pitchFamily="34" charset="0"/>
            </a:endParaRPr>
          </a:p>
          <a:p>
            <a:pPr algn="just">
              <a:buNone/>
            </a:pPr>
            <a:r>
              <a:rPr lang="id-ID" sz="2700" b="1" dirty="0" smtClean="0">
                <a:latin typeface="Adorable" pitchFamily="66" charset="0"/>
              </a:rPr>
              <a:t>Peranan</a:t>
            </a:r>
          </a:p>
          <a:p>
            <a:pPr marL="514350" lvl="0" indent="-514350" algn="just">
              <a:buFont typeface="+mj-lt"/>
              <a:buAutoNum type="arabicPeriod"/>
            </a:pPr>
            <a:r>
              <a:rPr lang="id-ID" sz="2700" dirty="0">
                <a:solidFill>
                  <a:schemeClr val="tx1"/>
                </a:solidFill>
                <a:latin typeface="Agency FB" pitchFamily="34" charset="0"/>
              </a:rPr>
              <a:t>Membantu memerintah dalam mengelola dan mengusahakan kegiatan ekonomi yang tidak ditangani pemerintah.</a:t>
            </a:r>
          </a:p>
          <a:p>
            <a:pPr marL="514350" lvl="0" indent="-514350" algn="just">
              <a:buFont typeface="+mj-lt"/>
              <a:buAutoNum type="arabicPeriod"/>
            </a:pPr>
            <a:r>
              <a:rPr lang="id-ID" sz="2700" dirty="0">
                <a:solidFill>
                  <a:schemeClr val="tx1"/>
                </a:solidFill>
                <a:latin typeface="Agency FB" pitchFamily="34" charset="0"/>
              </a:rPr>
              <a:t>Membantu pemerintah dalam usaha memperbesar penerimaan / penghasilan negara melalui pembayaran pajak dan devisa non migas. </a:t>
            </a:r>
          </a:p>
          <a:p>
            <a:pPr marL="514350" indent="-514350" algn="just">
              <a:buNone/>
            </a:pPr>
            <a:r>
              <a:rPr lang="id-ID" sz="2700" dirty="0" smtClean="0">
                <a:solidFill>
                  <a:schemeClr val="tx1"/>
                </a:solidFill>
                <a:latin typeface="Agency FB" pitchFamily="34" charset="0"/>
              </a:rPr>
              <a:t>	Contoh </a:t>
            </a:r>
            <a:r>
              <a:rPr lang="id-ID" sz="2700" dirty="0">
                <a:solidFill>
                  <a:schemeClr val="tx1"/>
                </a:solidFill>
                <a:latin typeface="Agency FB" pitchFamily="34" charset="0"/>
              </a:rPr>
              <a:t>BUMS :</a:t>
            </a:r>
          </a:p>
          <a:p>
            <a:pPr marL="514350" indent="-514350" algn="just">
              <a:buNone/>
            </a:pPr>
            <a:r>
              <a:rPr lang="id-ID" sz="2700" dirty="0" smtClean="0">
                <a:solidFill>
                  <a:schemeClr val="tx1"/>
                </a:solidFill>
                <a:latin typeface="Agency FB" pitchFamily="34" charset="0"/>
              </a:rPr>
              <a:t>	PT </a:t>
            </a:r>
            <a:r>
              <a:rPr lang="id-ID" sz="2700" dirty="0">
                <a:solidFill>
                  <a:schemeClr val="tx1"/>
                </a:solidFill>
                <a:latin typeface="Agency FB" pitchFamily="34" charset="0"/>
              </a:rPr>
              <a:t>Pupuk Kaltim, PT XI Axiata Tbk, PT Indosat Tbk, PT Aneka electrindo Nusantara dan PT </a:t>
            </a:r>
            <a:r>
              <a:rPr lang="id-ID" sz="2700" i="1" dirty="0">
                <a:solidFill>
                  <a:schemeClr val="tx1"/>
                </a:solidFill>
                <a:latin typeface="Agency FB" pitchFamily="34" charset="0"/>
              </a:rPr>
              <a:t>Fastfood </a:t>
            </a:r>
            <a:r>
              <a:rPr lang="id-ID" sz="2700" dirty="0">
                <a:solidFill>
                  <a:schemeClr val="tx1"/>
                </a:solidFill>
                <a:latin typeface="Agency FB" pitchFamily="34" charset="0"/>
              </a:rPr>
              <a:t>Indonesia Tbk (KFC) dll. </a:t>
            </a:r>
          </a:p>
          <a:p>
            <a:pPr algn="just">
              <a:buNone/>
            </a:pPr>
            <a:endParaRPr lang="id-ID" sz="2700" dirty="0">
              <a:latin typeface="Adorable" pitchFamily="66"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
                                            <p:txEl>
                                              <p:pRg st="0" end="0"/>
                                            </p:txEl>
                                          </p:spTgt>
                                        </p:tgtEl>
                                        <p:attrNameLst>
                                          <p:attrName>ppt_x</p:attrName>
                                        </p:attrNameLst>
                                      </p:cBhvr>
                                    </p:anim>
                                    <p:anim from="0" to="-1.0" calcmode="lin" valueType="num">
                                      <p:cBhvr>
                                        <p:cTn id="16" dur="200" decel="50000" autoRev="1" fill="hold">
                                          <p:stCondLst>
                                            <p:cond delay="600"/>
                                          </p:stCondLst>
                                        </p:cTn>
                                        <p:tgtEl>
                                          <p:spTgt spid="3">
                                            <p:txEl>
                                              <p:pRg st="0" end="0"/>
                                            </p:txEl>
                                          </p:spTgt>
                                        </p:tgtEl>
                                        <p:attrNameLst>
                                          <p:attrName>xshear</p:attrName>
                                        </p:attrNameLst>
                                      </p:cBhvr>
                                    </p:anim>
                                    <p:animScale>
                                      <p:cBhvr>
                                        <p:cTn id="17" dur="200" decel="100000" autoRev="1" fill="hold">
                                          <p:stCondLst>
                                            <p:cond delay="600"/>
                                          </p:stCondLst>
                                        </p:cTn>
                                        <p:tgtEl>
                                          <p:spTgt spid="3">
                                            <p:txEl>
                                              <p:pRg st="0" end="0"/>
                                            </p:txEl>
                                          </p:spTgt>
                                        </p:tgtEl>
                                      </p:cBhvr>
                                      <p:from x="100000" y="100000"/>
                                      <p:to x="80000" y="100000"/>
                                    </p:animScale>
                                    <p:anim by="(#ppt_h/3+#ppt_w*0.1)" calcmode="lin" valueType="num">
                                      <p:cBhvr additive="sum">
                                        <p:cTn id="18"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3">
                                            <p:txEl>
                                              <p:pRg st="1" end="1"/>
                                            </p:txEl>
                                          </p:spTgt>
                                        </p:tgtEl>
                                        <p:attrNameLst>
                                          <p:attrName>ppt_x</p:attrName>
                                        </p:attrNameLst>
                                      </p:cBhvr>
                                    </p:anim>
                                    <p:anim from="0" to="-1.0" calcmode="lin" valueType="num">
                                      <p:cBhvr>
                                        <p:cTn id="24" dur="200" decel="50000" autoRev="1" fill="hold">
                                          <p:stCondLst>
                                            <p:cond delay="600"/>
                                          </p:stCondLst>
                                        </p:cTn>
                                        <p:tgtEl>
                                          <p:spTgt spid="3">
                                            <p:txEl>
                                              <p:pRg st="1" end="1"/>
                                            </p:txEl>
                                          </p:spTgt>
                                        </p:tgtEl>
                                        <p:attrNameLst>
                                          <p:attrName>xshear</p:attrName>
                                        </p:attrNameLst>
                                      </p:cBhvr>
                                    </p:anim>
                                    <p:animScale>
                                      <p:cBhvr>
                                        <p:cTn id="25" dur="200" decel="100000" autoRev="1" fill="hold">
                                          <p:stCondLst>
                                            <p:cond delay="600"/>
                                          </p:stCondLst>
                                        </p:cTn>
                                        <p:tgtEl>
                                          <p:spTgt spid="3">
                                            <p:txEl>
                                              <p:pRg st="1" end="1"/>
                                            </p:txEl>
                                          </p:spTgt>
                                        </p:tgtEl>
                                      </p:cBhvr>
                                      <p:from x="100000" y="100000"/>
                                      <p:to x="80000" y="100000"/>
                                    </p:animScale>
                                    <p:anim by="(#ppt_h/3+#ppt_w*0.1)" calcmode="lin" valueType="num">
                                      <p:cBhvr additive="sum">
                                        <p:cTn id="26"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from="(-#ppt_w/2)" to="(#ppt_x)" calcmode="lin" valueType="num">
                                      <p:cBhvr>
                                        <p:cTn id="31" dur="600" fill="hold">
                                          <p:stCondLst>
                                            <p:cond delay="0"/>
                                          </p:stCondLst>
                                        </p:cTn>
                                        <p:tgtEl>
                                          <p:spTgt spid="3">
                                            <p:txEl>
                                              <p:pRg st="2" end="2"/>
                                            </p:txEl>
                                          </p:spTgt>
                                        </p:tgtEl>
                                        <p:attrNameLst>
                                          <p:attrName>ppt_x</p:attrName>
                                        </p:attrNameLst>
                                      </p:cBhvr>
                                    </p:anim>
                                    <p:anim from="0" to="-1.0" calcmode="lin" valueType="num">
                                      <p:cBhvr>
                                        <p:cTn id="32" dur="200" decel="50000" autoRev="1" fill="hold">
                                          <p:stCondLst>
                                            <p:cond delay="600"/>
                                          </p:stCondLst>
                                        </p:cTn>
                                        <p:tgtEl>
                                          <p:spTgt spid="3">
                                            <p:txEl>
                                              <p:pRg st="2" end="2"/>
                                            </p:txEl>
                                          </p:spTgt>
                                        </p:tgtEl>
                                        <p:attrNameLst>
                                          <p:attrName>xshear</p:attrName>
                                        </p:attrNameLst>
                                      </p:cBhvr>
                                    </p:anim>
                                    <p:animScale>
                                      <p:cBhvr>
                                        <p:cTn id="33" dur="200" decel="100000" autoRev="1" fill="hold">
                                          <p:stCondLst>
                                            <p:cond delay="600"/>
                                          </p:stCondLst>
                                        </p:cTn>
                                        <p:tgtEl>
                                          <p:spTgt spid="3">
                                            <p:txEl>
                                              <p:pRg st="2" end="2"/>
                                            </p:txEl>
                                          </p:spTgt>
                                        </p:tgtEl>
                                      </p:cBhvr>
                                      <p:from x="100000" y="100000"/>
                                      <p:to x="80000" y="100000"/>
                                    </p:animScale>
                                    <p:anim by="(#ppt_h/3+#ppt_w*0.1)" calcmode="lin" valueType="num">
                                      <p:cBhvr additive="sum">
                                        <p:cTn id="34"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from="(-#ppt_w/2)" to="(#ppt_x)" calcmode="lin" valueType="num">
                                      <p:cBhvr>
                                        <p:cTn id="39" dur="600" fill="hold">
                                          <p:stCondLst>
                                            <p:cond delay="0"/>
                                          </p:stCondLst>
                                        </p:cTn>
                                        <p:tgtEl>
                                          <p:spTgt spid="3">
                                            <p:txEl>
                                              <p:pRg st="3" end="3"/>
                                            </p:txEl>
                                          </p:spTgt>
                                        </p:tgtEl>
                                        <p:attrNameLst>
                                          <p:attrName>ppt_x</p:attrName>
                                        </p:attrNameLst>
                                      </p:cBhvr>
                                    </p:anim>
                                    <p:anim from="0" to="-1.0" calcmode="lin" valueType="num">
                                      <p:cBhvr>
                                        <p:cTn id="40" dur="200" decel="50000" autoRev="1" fill="hold">
                                          <p:stCondLst>
                                            <p:cond delay="600"/>
                                          </p:stCondLst>
                                        </p:cTn>
                                        <p:tgtEl>
                                          <p:spTgt spid="3">
                                            <p:txEl>
                                              <p:pRg st="3" end="3"/>
                                            </p:txEl>
                                          </p:spTgt>
                                        </p:tgtEl>
                                        <p:attrNameLst>
                                          <p:attrName>xshear</p:attrName>
                                        </p:attrNameLst>
                                      </p:cBhvr>
                                    </p:anim>
                                    <p:animScale>
                                      <p:cBhvr>
                                        <p:cTn id="41" dur="200" decel="100000" autoRev="1" fill="hold">
                                          <p:stCondLst>
                                            <p:cond delay="600"/>
                                          </p:stCondLst>
                                        </p:cTn>
                                        <p:tgtEl>
                                          <p:spTgt spid="3">
                                            <p:txEl>
                                              <p:pRg st="3" end="3"/>
                                            </p:txEl>
                                          </p:spTgt>
                                        </p:tgtEl>
                                      </p:cBhvr>
                                      <p:from x="100000" y="100000"/>
                                      <p:to x="80000" y="100000"/>
                                    </p:animScale>
                                    <p:anim by="(#ppt_h/3+#ppt_w*0.1)" calcmode="lin" valueType="num">
                                      <p:cBhvr additive="sum">
                                        <p:cTn id="42"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from="(-#ppt_w/2)" to="(#ppt_x)" calcmode="lin" valueType="num">
                                      <p:cBhvr>
                                        <p:cTn id="47" dur="600" fill="hold">
                                          <p:stCondLst>
                                            <p:cond delay="0"/>
                                          </p:stCondLst>
                                        </p:cTn>
                                        <p:tgtEl>
                                          <p:spTgt spid="3">
                                            <p:txEl>
                                              <p:pRg st="4" end="4"/>
                                            </p:txEl>
                                          </p:spTgt>
                                        </p:tgtEl>
                                        <p:attrNameLst>
                                          <p:attrName>ppt_x</p:attrName>
                                        </p:attrNameLst>
                                      </p:cBhvr>
                                    </p:anim>
                                    <p:anim from="0" to="-1.0" calcmode="lin" valueType="num">
                                      <p:cBhvr>
                                        <p:cTn id="48" dur="200" decel="50000" autoRev="1" fill="hold">
                                          <p:stCondLst>
                                            <p:cond delay="600"/>
                                          </p:stCondLst>
                                        </p:cTn>
                                        <p:tgtEl>
                                          <p:spTgt spid="3">
                                            <p:txEl>
                                              <p:pRg st="4" end="4"/>
                                            </p:txEl>
                                          </p:spTgt>
                                        </p:tgtEl>
                                        <p:attrNameLst>
                                          <p:attrName>xshear</p:attrName>
                                        </p:attrNameLst>
                                      </p:cBhvr>
                                    </p:anim>
                                    <p:animScale>
                                      <p:cBhvr>
                                        <p:cTn id="49" dur="200" decel="100000" autoRev="1" fill="hold">
                                          <p:stCondLst>
                                            <p:cond delay="600"/>
                                          </p:stCondLst>
                                        </p:cTn>
                                        <p:tgtEl>
                                          <p:spTgt spid="3">
                                            <p:txEl>
                                              <p:pRg st="4" end="4"/>
                                            </p:txEl>
                                          </p:spTgt>
                                        </p:tgtEl>
                                      </p:cBhvr>
                                      <p:from x="100000" y="100000"/>
                                      <p:to x="80000" y="100000"/>
                                    </p:animScale>
                                    <p:anim by="(#ppt_h/3+#ppt_w*0.1)" calcmode="lin" valueType="num">
                                      <p:cBhvr additive="sum">
                                        <p:cTn id="50"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51" fill="hold">
                      <p:stCondLst>
                        <p:cond delay="indefinite"/>
                      </p:stCondLst>
                      <p:childTnLst>
                        <p:par>
                          <p:cTn id="52" fill="hold">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from="(-#ppt_w/2)" to="(#ppt_x)" calcmode="lin" valueType="num">
                                      <p:cBhvr>
                                        <p:cTn id="55" dur="600" fill="hold">
                                          <p:stCondLst>
                                            <p:cond delay="0"/>
                                          </p:stCondLst>
                                        </p:cTn>
                                        <p:tgtEl>
                                          <p:spTgt spid="3">
                                            <p:txEl>
                                              <p:pRg st="5" end="5"/>
                                            </p:txEl>
                                          </p:spTgt>
                                        </p:tgtEl>
                                        <p:attrNameLst>
                                          <p:attrName>ppt_x</p:attrName>
                                        </p:attrNameLst>
                                      </p:cBhvr>
                                    </p:anim>
                                    <p:anim from="0" to="-1.0" calcmode="lin" valueType="num">
                                      <p:cBhvr>
                                        <p:cTn id="56" dur="200" decel="50000" autoRev="1" fill="hold">
                                          <p:stCondLst>
                                            <p:cond delay="600"/>
                                          </p:stCondLst>
                                        </p:cTn>
                                        <p:tgtEl>
                                          <p:spTgt spid="3">
                                            <p:txEl>
                                              <p:pRg st="5" end="5"/>
                                            </p:txEl>
                                          </p:spTgt>
                                        </p:tgtEl>
                                        <p:attrNameLst>
                                          <p:attrName>xshear</p:attrName>
                                        </p:attrNameLst>
                                      </p:cBhvr>
                                    </p:anim>
                                    <p:animScale>
                                      <p:cBhvr>
                                        <p:cTn id="57" dur="200" decel="100000" autoRev="1" fill="hold">
                                          <p:stCondLst>
                                            <p:cond delay="600"/>
                                          </p:stCondLst>
                                        </p:cTn>
                                        <p:tgtEl>
                                          <p:spTgt spid="3">
                                            <p:txEl>
                                              <p:pRg st="5" end="5"/>
                                            </p:txEl>
                                          </p:spTgt>
                                        </p:tgtEl>
                                      </p:cBhvr>
                                      <p:from x="100000" y="100000"/>
                                      <p:to x="80000" y="100000"/>
                                    </p:animScale>
                                    <p:anim by="(#ppt_h/3+#ppt_w*0.1)" calcmode="lin" valueType="num">
                                      <p:cBhvr additive="sum">
                                        <p:cTn id="58" dur="200" decel="100000" autoRev="1" fill="hold">
                                          <p:stCondLst>
                                            <p:cond delay="600"/>
                                          </p:stCondLst>
                                        </p:cTn>
                                        <p:tgtEl>
                                          <p:spTgt spid="3">
                                            <p:txEl>
                                              <p:pRg st="5" end="5"/>
                                            </p:txEl>
                                          </p:spTgt>
                                        </p:tgtEl>
                                        <p:attrNameLst>
                                          <p:attrName>ppt_x</p:attrName>
                                        </p:attrNameLst>
                                      </p:cBhvr>
                                    </p:anim>
                                  </p:childTnLst>
                                </p:cTn>
                              </p:par>
                            </p:childTnLst>
                          </p:cTn>
                        </p:par>
                      </p:childTnLst>
                    </p:cTn>
                  </p:par>
                  <p:par>
                    <p:cTn id="59" fill="hold">
                      <p:stCondLst>
                        <p:cond delay="indefinite"/>
                      </p:stCondLst>
                      <p:childTnLst>
                        <p:par>
                          <p:cTn id="60" fill="hold">
                            <p:stCondLst>
                              <p:cond delay="0"/>
                            </p:stCondLst>
                            <p:childTnLst>
                              <p:par>
                                <p:cTn id="61" presetID="34"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from="(-#ppt_w/2)" to="(#ppt_x)" calcmode="lin" valueType="num">
                                      <p:cBhvr>
                                        <p:cTn id="63" dur="600" fill="hold">
                                          <p:stCondLst>
                                            <p:cond delay="0"/>
                                          </p:stCondLst>
                                        </p:cTn>
                                        <p:tgtEl>
                                          <p:spTgt spid="3">
                                            <p:txEl>
                                              <p:pRg st="6" end="6"/>
                                            </p:txEl>
                                          </p:spTgt>
                                        </p:tgtEl>
                                        <p:attrNameLst>
                                          <p:attrName>ppt_x</p:attrName>
                                        </p:attrNameLst>
                                      </p:cBhvr>
                                    </p:anim>
                                    <p:anim from="0" to="-1.0" calcmode="lin" valueType="num">
                                      <p:cBhvr>
                                        <p:cTn id="64" dur="200" decel="50000" autoRev="1" fill="hold">
                                          <p:stCondLst>
                                            <p:cond delay="600"/>
                                          </p:stCondLst>
                                        </p:cTn>
                                        <p:tgtEl>
                                          <p:spTgt spid="3">
                                            <p:txEl>
                                              <p:pRg st="6" end="6"/>
                                            </p:txEl>
                                          </p:spTgt>
                                        </p:tgtEl>
                                        <p:attrNameLst>
                                          <p:attrName>xshear</p:attrName>
                                        </p:attrNameLst>
                                      </p:cBhvr>
                                    </p:anim>
                                    <p:animScale>
                                      <p:cBhvr>
                                        <p:cTn id="65" dur="200" decel="100000" autoRev="1" fill="hold">
                                          <p:stCondLst>
                                            <p:cond delay="600"/>
                                          </p:stCondLst>
                                        </p:cTn>
                                        <p:tgtEl>
                                          <p:spTgt spid="3">
                                            <p:txEl>
                                              <p:pRg st="6" end="6"/>
                                            </p:txEl>
                                          </p:spTgt>
                                        </p:tgtEl>
                                      </p:cBhvr>
                                      <p:from x="100000" y="100000"/>
                                      <p:to x="80000" y="100000"/>
                                    </p:animScale>
                                    <p:anim by="(#ppt_h/3+#ppt_w*0.1)" calcmode="lin" valueType="num">
                                      <p:cBhvr additive="sum">
                                        <p:cTn id="66" dur="200" decel="100000" autoRev="1" fill="hold">
                                          <p:stCondLst>
                                            <p:cond delay="600"/>
                                          </p:stCondLst>
                                        </p:cTn>
                                        <p:tgtEl>
                                          <p:spTgt spid="3">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357982"/>
          </a:xfrm>
        </p:spPr>
        <p:txBody>
          <a:bodyPr/>
          <a:lstStyle/>
          <a:p>
            <a:pPr>
              <a:buNone/>
            </a:pPr>
            <a:r>
              <a:rPr lang="id-ID" b="1" dirty="0" smtClean="0">
                <a:latin typeface="Adorable" pitchFamily="66" charset="0"/>
              </a:rPr>
              <a:t>Bentuk-bentuk BUMS</a:t>
            </a:r>
          </a:p>
          <a:p>
            <a:pPr marL="514350" indent="-514350">
              <a:buFont typeface="+mj-lt"/>
              <a:buAutoNum type="alphaUcPeriod"/>
            </a:pPr>
            <a:r>
              <a:rPr lang="id-ID" b="1" dirty="0" smtClean="0">
                <a:latin typeface="Adorable" pitchFamily="66" charset="0"/>
              </a:rPr>
              <a:t>Perusahaan Perseorangan (PO)</a:t>
            </a:r>
          </a:p>
          <a:p>
            <a:pPr>
              <a:buNone/>
            </a:pPr>
            <a:r>
              <a:rPr lang="id-ID" sz="2700" dirty="0">
                <a:latin typeface="Agency FB" pitchFamily="34" charset="0"/>
              </a:rPr>
              <a:t>	</a:t>
            </a:r>
            <a:r>
              <a:rPr lang="id-ID" sz="2700" dirty="0" smtClean="0">
                <a:latin typeface="Agency FB" pitchFamily="34" charset="0"/>
              </a:rPr>
              <a:t>P</a:t>
            </a:r>
            <a:r>
              <a:rPr lang="id-ID" sz="2700" dirty="0" smtClean="0">
                <a:solidFill>
                  <a:schemeClr val="tx1"/>
                </a:solidFill>
                <a:latin typeface="Agency FB" pitchFamily="34" charset="0"/>
              </a:rPr>
              <a:t>erusahaan </a:t>
            </a:r>
            <a:r>
              <a:rPr lang="id-ID" sz="2700" dirty="0">
                <a:solidFill>
                  <a:schemeClr val="tx1"/>
                </a:solidFill>
                <a:latin typeface="Agency FB" pitchFamily="34" charset="0"/>
              </a:rPr>
              <a:t>perorangan adalah perusahaan yang dimiliki satu </a:t>
            </a:r>
            <a:r>
              <a:rPr lang="id-ID" sz="2700" dirty="0" smtClean="0">
                <a:solidFill>
                  <a:schemeClr val="tx1"/>
                </a:solidFill>
                <a:latin typeface="Agency FB" pitchFamily="34" charset="0"/>
              </a:rPr>
              <a:t>individu</a:t>
            </a:r>
            <a:r>
              <a:rPr lang="id-ID" sz="2700" b="1" dirty="0" smtClean="0">
                <a:solidFill>
                  <a:schemeClr val="tx1"/>
                </a:solidFill>
                <a:latin typeface="Agency FB" pitchFamily="34" charset="0"/>
              </a:rPr>
              <a:t>. </a:t>
            </a:r>
            <a:r>
              <a:rPr lang="id-ID" sz="2700" dirty="0" smtClean="0">
                <a:solidFill>
                  <a:schemeClr val="tx1"/>
                </a:solidFill>
                <a:latin typeface="Agency FB" pitchFamily="34" charset="0"/>
              </a:rPr>
              <a:t>Ciri-ciri </a:t>
            </a:r>
            <a:r>
              <a:rPr lang="id-ID" sz="2700" dirty="0">
                <a:solidFill>
                  <a:schemeClr val="tx1"/>
                </a:solidFill>
                <a:latin typeface="Agency FB" pitchFamily="34" charset="0"/>
              </a:rPr>
              <a:t>Perusahaan Perseorangan adalah sebagai </a:t>
            </a:r>
            <a:r>
              <a:rPr lang="id-ID" sz="2700" dirty="0" smtClean="0">
                <a:solidFill>
                  <a:schemeClr val="tx1"/>
                </a:solidFill>
                <a:latin typeface="Agency FB" pitchFamily="34" charset="0"/>
              </a:rPr>
              <a:t>berikut. </a:t>
            </a:r>
          </a:p>
          <a:p>
            <a:pPr lvl="1" algn="just"/>
            <a:r>
              <a:rPr lang="id-ID" sz="2700" dirty="0">
                <a:solidFill>
                  <a:schemeClr val="tx1"/>
                </a:solidFill>
                <a:latin typeface="Agency FB" pitchFamily="34" charset="0"/>
              </a:rPr>
              <a:t>Dimiliki oleh perseorangan</a:t>
            </a:r>
          </a:p>
          <a:p>
            <a:pPr lvl="1" algn="just"/>
            <a:r>
              <a:rPr lang="id-ID" sz="2700" dirty="0" smtClean="0">
                <a:solidFill>
                  <a:schemeClr val="tx1"/>
                </a:solidFill>
                <a:latin typeface="Agency FB" pitchFamily="34" charset="0"/>
              </a:rPr>
              <a:t>Pengelolaan </a:t>
            </a:r>
            <a:r>
              <a:rPr lang="id-ID" sz="2700" dirty="0">
                <a:solidFill>
                  <a:schemeClr val="tx1"/>
                </a:solidFill>
                <a:latin typeface="Agency FB" pitchFamily="34" charset="0"/>
              </a:rPr>
              <a:t>terbatas atau sederhana</a:t>
            </a:r>
          </a:p>
          <a:p>
            <a:pPr lvl="1" algn="just"/>
            <a:r>
              <a:rPr lang="id-ID" sz="2700" dirty="0">
                <a:solidFill>
                  <a:schemeClr val="tx1"/>
                </a:solidFill>
                <a:latin typeface="Agency FB" pitchFamily="34" charset="0"/>
              </a:rPr>
              <a:t>Modal tidak terlalu besar</a:t>
            </a:r>
          </a:p>
          <a:p>
            <a:pPr lvl="1" algn="just"/>
            <a:r>
              <a:rPr lang="id-ID" sz="2700" dirty="0">
                <a:solidFill>
                  <a:schemeClr val="tx1"/>
                </a:solidFill>
                <a:latin typeface="Agency FB" pitchFamily="34" charset="0"/>
              </a:rPr>
              <a:t>Kelangsungan </a:t>
            </a:r>
            <a:r>
              <a:rPr lang="id-ID" sz="2700" dirty="0" smtClean="0">
                <a:solidFill>
                  <a:schemeClr val="tx1"/>
                </a:solidFill>
                <a:latin typeface="Agency FB" pitchFamily="34" charset="0"/>
              </a:rPr>
              <a:t>hidup </a:t>
            </a:r>
            <a:r>
              <a:rPr lang="id-ID" sz="2700" dirty="0">
                <a:solidFill>
                  <a:schemeClr val="tx1"/>
                </a:solidFill>
                <a:latin typeface="Agency FB" pitchFamily="34" charset="0"/>
              </a:rPr>
              <a:t>usaha bergantung pada pemilik </a:t>
            </a:r>
            <a:r>
              <a:rPr lang="id-ID" sz="2700" dirty="0" smtClean="0">
                <a:solidFill>
                  <a:schemeClr val="tx1"/>
                </a:solidFill>
                <a:latin typeface="Agency FB" pitchFamily="34" charset="0"/>
              </a:rPr>
              <a:t>perusahaan</a:t>
            </a:r>
            <a:endParaRPr lang="id-ID" sz="2700" dirty="0">
              <a:latin typeface="Agency FB" pitchFamily="34" charset="0"/>
            </a:endParaRPr>
          </a:p>
          <a:p>
            <a:pPr lvl="1" algn="just">
              <a:buNone/>
            </a:pPr>
            <a:endParaRPr lang="id-ID" sz="2700" dirty="0" smtClean="0">
              <a:latin typeface="Agency FB" pitchFamily="34" charset="0"/>
            </a:endParaRPr>
          </a:p>
          <a:p>
            <a:pPr marL="539750" lvl="1" indent="-539750" algn="just">
              <a:buFont typeface="+mj-lt"/>
              <a:buAutoNum type="alphaUcPeriod" startAt="2"/>
            </a:pPr>
            <a:r>
              <a:rPr lang="id-ID" sz="2700" b="1" dirty="0" smtClean="0">
                <a:latin typeface="Adorable" pitchFamily="66" charset="0"/>
              </a:rPr>
              <a:t>Firma (Partnerhip)</a:t>
            </a:r>
          </a:p>
          <a:p>
            <a:pPr marL="539750" lvl="1" indent="-539750" algn="just">
              <a:buNone/>
            </a:pPr>
            <a:r>
              <a:rPr lang="id-ID" sz="2700" b="1" dirty="0">
                <a:latin typeface="Adorable" pitchFamily="66" charset="0"/>
              </a:rPr>
              <a:t>	</a:t>
            </a:r>
            <a:r>
              <a:rPr lang="id-ID" sz="2700" dirty="0">
                <a:solidFill>
                  <a:schemeClr val="tx1"/>
                </a:solidFill>
                <a:latin typeface="Agency FB" pitchFamily="34" charset="0"/>
              </a:rPr>
              <a:t>Firma adalah persekutuan dua orang atau lebih yang menjalankan perusahaan menggunakan nama bersama dan membagi hasil yang didapatkan </a:t>
            </a:r>
            <a:r>
              <a:rPr lang="id-ID" sz="2700" dirty="0" smtClean="0">
                <a:solidFill>
                  <a:schemeClr val="tx1"/>
                </a:solidFill>
                <a:latin typeface="Agency FB" pitchFamily="34" charset="0"/>
              </a:rPr>
              <a:t>dari usahanya </a:t>
            </a:r>
            <a:endParaRPr lang="id-ID" sz="2700" b="1" dirty="0" smtClean="0">
              <a:latin typeface="Agency FB" pitchFamily="34" charset="0"/>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par>
                                <p:cTn id="24" presetID="5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Scale>
                                      <p:cBhvr>
                                        <p:cTn id="26"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3" end="3"/>
                                            </p:txEl>
                                          </p:spTgt>
                                        </p:tgtEl>
                                        <p:attrNameLst>
                                          <p:attrName>ppt_x</p:attrName>
                                          <p:attrName>ppt_y</p:attrName>
                                        </p:attrNameLst>
                                      </p:cBhvr>
                                    </p:animMotion>
                                    <p:animEffect transition="in" filter="fade">
                                      <p:cBhvr>
                                        <p:cTn id="28" dur="1000"/>
                                        <p:tgtEl>
                                          <p:spTgt spid="3">
                                            <p:txEl>
                                              <p:pRg st="3" end="3"/>
                                            </p:txEl>
                                          </p:spTgt>
                                        </p:tgtEl>
                                      </p:cBhvr>
                                    </p:animEffect>
                                  </p:childTnLst>
                                </p:cTn>
                              </p:par>
                              <p:par>
                                <p:cTn id="29" presetID="5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Scale>
                                      <p:cBhvr>
                                        <p:cTn id="31"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3">
                                            <p:txEl>
                                              <p:pRg st="4" end="4"/>
                                            </p:txEl>
                                          </p:spTgt>
                                        </p:tgtEl>
                                        <p:attrNameLst>
                                          <p:attrName>ppt_x</p:attrName>
                                          <p:attrName>ppt_y</p:attrName>
                                        </p:attrNameLst>
                                      </p:cBhvr>
                                    </p:animMotion>
                                    <p:animEffect transition="in" filter="fade">
                                      <p:cBhvr>
                                        <p:cTn id="33" dur="1000"/>
                                        <p:tgtEl>
                                          <p:spTgt spid="3">
                                            <p:txEl>
                                              <p:pRg st="4" end="4"/>
                                            </p:txEl>
                                          </p:spTgt>
                                        </p:tgtEl>
                                      </p:cBhvr>
                                    </p:animEffect>
                                  </p:childTnLst>
                                </p:cTn>
                              </p:par>
                              <p:par>
                                <p:cTn id="34" presetID="5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Scale>
                                      <p:cBhvr>
                                        <p:cTn id="36"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3">
                                            <p:txEl>
                                              <p:pRg st="5" end="5"/>
                                            </p:txEl>
                                          </p:spTgt>
                                        </p:tgtEl>
                                        <p:attrNameLst>
                                          <p:attrName>ppt_x</p:attrName>
                                          <p:attrName>ppt_y</p:attrName>
                                        </p:attrNameLst>
                                      </p:cBhvr>
                                    </p:animMotion>
                                    <p:animEffect transition="in" filter="fade">
                                      <p:cBhvr>
                                        <p:cTn id="38" dur="1000"/>
                                        <p:tgtEl>
                                          <p:spTgt spid="3">
                                            <p:txEl>
                                              <p:pRg st="5" end="5"/>
                                            </p:txEl>
                                          </p:spTgt>
                                        </p:tgtEl>
                                      </p:cBhvr>
                                    </p:animEffect>
                                  </p:childTnLst>
                                </p:cTn>
                              </p:par>
                              <p:par>
                                <p:cTn id="39" presetID="5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Scale>
                                      <p:cBhvr>
                                        <p:cTn id="41"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3">
                                            <p:txEl>
                                              <p:pRg st="6" end="6"/>
                                            </p:txEl>
                                          </p:spTgt>
                                        </p:tgtEl>
                                        <p:attrNameLst>
                                          <p:attrName>ppt_x</p:attrName>
                                          <p:attrName>ppt_y</p:attrName>
                                        </p:attrNameLst>
                                      </p:cBhvr>
                                    </p:animMotion>
                                    <p:animEffect transition="in" filter="fade">
                                      <p:cBhvr>
                                        <p:cTn id="43" dur="1000"/>
                                        <p:tgtEl>
                                          <p:spTgt spid="3">
                                            <p:txEl>
                                              <p:pRg st="6" end="6"/>
                                            </p:txEl>
                                          </p:spTgt>
                                        </p:tgtEl>
                                      </p:cBhvr>
                                    </p:animEffect>
                                  </p:childTnLst>
                                </p:cTn>
                              </p:par>
                              <p:par>
                                <p:cTn id="44" presetID="52" presetClass="entr" presetSubtype="0" fill="hold" grpId="0"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Scale>
                                      <p:cBhvr>
                                        <p:cTn id="46" dur="1000" decel="50000" fill="hold">
                                          <p:stCondLst>
                                            <p:cond delay="0"/>
                                          </p:stCondLst>
                                        </p:cTn>
                                        <p:tgtEl>
                                          <p:spTgt spid="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1000" decel="50000" fill="hold">
                                          <p:stCondLst>
                                            <p:cond delay="0"/>
                                          </p:stCondLst>
                                        </p:cTn>
                                        <p:tgtEl>
                                          <p:spTgt spid="3">
                                            <p:txEl>
                                              <p:pRg st="8" end="8"/>
                                            </p:txEl>
                                          </p:spTgt>
                                        </p:tgtEl>
                                        <p:attrNameLst>
                                          <p:attrName>ppt_x</p:attrName>
                                          <p:attrName>ppt_y</p:attrName>
                                        </p:attrNameLst>
                                      </p:cBhvr>
                                    </p:animMotion>
                                    <p:animEffect transition="in" filter="fade">
                                      <p:cBhvr>
                                        <p:cTn id="48" dur="1000"/>
                                        <p:tgtEl>
                                          <p:spTgt spid="3">
                                            <p:txEl>
                                              <p:pRg st="8" end="8"/>
                                            </p:txEl>
                                          </p:spTgt>
                                        </p:tgtEl>
                                      </p:cBhvr>
                                    </p:animEffect>
                                  </p:childTnLst>
                                </p:cTn>
                              </p:par>
                              <p:par>
                                <p:cTn id="49" presetID="52" presetClass="entr" presetSubtype="0"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Scale>
                                      <p:cBhvr>
                                        <p:cTn id="51" dur="1000" decel="50000" fill="hold">
                                          <p:stCondLst>
                                            <p:cond delay="0"/>
                                          </p:stCondLst>
                                        </p:cTn>
                                        <p:tgtEl>
                                          <p:spTgt spid="3">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1000" decel="50000" fill="hold">
                                          <p:stCondLst>
                                            <p:cond delay="0"/>
                                          </p:stCondLst>
                                        </p:cTn>
                                        <p:tgtEl>
                                          <p:spTgt spid="3">
                                            <p:txEl>
                                              <p:pRg st="9" end="9"/>
                                            </p:txEl>
                                          </p:spTgt>
                                        </p:tgtEl>
                                        <p:attrNameLst>
                                          <p:attrName>ppt_x</p:attrName>
                                          <p:attrName>ppt_y</p:attrName>
                                        </p:attrNameLst>
                                      </p:cBhvr>
                                    </p:animMotion>
                                    <p:animEffect transition="in" filter="fade">
                                      <p:cBhvr>
                                        <p:cTn id="53"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501122" cy="6072229"/>
          </a:xfrm>
        </p:spPr>
        <p:txBody>
          <a:bodyPr/>
          <a:lstStyle/>
          <a:p>
            <a:pPr marL="514350" lvl="0" indent="-514350">
              <a:buFont typeface="+mj-lt"/>
              <a:buAutoNum type="alphaUcPeriod" startAt="3"/>
            </a:pPr>
            <a:r>
              <a:rPr lang="id-ID" sz="2800" b="1" dirty="0">
                <a:solidFill>
                  <a:schemeClr val="tx1"/>
                </a:solidFill>
                <a:latin typeface="Adorable" pitchFamily="66" charset="0"/>
              </a:rPr>
              <a:t>Commanditaire Vennootschap (CV</a:t>
            </a:r>
            <a:r>
              <a:rPr lang="id-ID" sz="2800" b="1" dirty="0" smtClean="0">
                <a:solidFill>
                  <a:schemeClr val="tx1"/>
                </a:solidFill>
                <a:latin typeface="Adorable" pitchFamily="66" charset="0"/>
              </a:rPr>
              <a:t>)</a:t>
            </a:r>
          </a:p>
          <a:p>
            <a:pPr marL="514350" lvl="0" indent="-514350">
              <a:buNone/>
            </a:pPr>
            <a:endParaRPr lang="id-ID" sz="2800" b="1" dirty="0" smtClean="0">
              <a:solidFill>
                <a:schemeClr val="tx1"/>
              </a:solidFill>
              <a:latin typeface="Adorable" pitchFamily="66" charset="0"/>
            </a:endParaRPr>
          </a:p>
          <a:p>
            <a:pPr marL="514350" indent="-514350" algn="just">
              <a:buNone/>
            </a:pPr>
            <a:r>
              <a:rPr lang="id-ID" sz="2800" dirty="0">
                <a:latin typeface="Adorable" pitchFamily="66" charset="0"/>
              </a:rPr>
              <a:t>	</a:t>
            </a:r>
            <a:r>
              <a:rPr lang="id-ID" sz="2800" dirty="0" smtClean="0">
                <a:solidFill>
                  <a:schemeClr val="tx1"/>
                </a:solidFill>
                <a:latin typeface="Agency FB" pitchFamily="34" charset="0"/>
              </a:rPr>
              <a:t>CV atau biasa disebut Persekutuan Komanditer adalah persekutuan atas dasar kepercayaan. Kelebihan Persekutuan komanditer adalah : </a:t>
            </a:r>
          </a:p>
          <a:p>
            <a:pPr lvl="1" algn="just"/>
            <a:r>
              <a:rPr lang="id-ID" dirty="0" smtClean="0">
                <a:solidFill>
                  <a:schemeClr val="tx1"/>
                </a:solidFill>
                <a:latin typeface="Agency FB" pitchFamily="34" charset="0"/>
              </a:rPr>
              <a:t>Pimpinan perusahaan dapat terdiri dari satu orng atau lebih</a:t>
            </a:r>
          </a:p>
          <a:p>
            <a:pPr lvl="1" algn="just"/>
            <a:r>
              <a:rPr lang="id-ID" dirty="0" smtClean="0">
                <a:solidFill>
                  <a:schemeClr val="tx1"/>
                </a:solidFill>
                <a:latin typeface="Agency FB" pitchFamily="34" charset="0"/>
              </a:rPr>
              <a:t>Menggunakan akta otentik maksudnya secara lisan dan tertulis ,</a:t>
            </a:r>
          </a:p>
          <a:p>
            <a:pPr lvl="1" algn="just"/>
            <a:r>
              <a:rPr lang="id-ID" dirty="0" smtClean="0">
                <a:solidFill>
                  <a:schemeClr val="tx1"/>
                </a:solidFill>
                <a:latin typeface="Agency FB" pitchFamily="34" charset="0"/>
              </a:rPr>
              <a:t>Kebutuhan akan modal lebih mudah untuk terpenuhi</a:t>
            </a:r>
          </a:p>
          <a:p>
            <a:pPr lvl="1" algn="just"/>
            <a:r>
              <a:rPr lang="id-ID" dirty="0" smtClean="0">
                <a:solidFill>
                  <a:schemeClr val="tx1"/>
                </a:solidFill>
                <a:latin typeface="Agency FB" pitchFamily="34" charset="0"/>
              </a:rPr>
              <a:t>Kekayaan pribadi dipisahkan dari kekayaan perusahaan</a:t>
            </a:r>
          </a:p>
          <a:p>
            <a:pPr lvl="1" algn="just">
              <a:buNone/>
            </a:pPr>
            <a:r>
              <a:rPr lang="id-ID" dirty="0" smtClean="0">
                <a:latin typeface="Agency FB" pitchFamily="34" charset="0"/>
              </a:rPr>
              <a:t>Kelemahannya adalah : </a:t>
            </a:r>
            <a:endParaRPr lang="id-ID" dirty="0" smtClean="0">
              <a:solidFill>
                <a:schemeClr val="tx1"/>
              </a:solidFill>
              <a:latin typeface="+mn-lt"/>
              <a:ea typeface="+mn-ea"/>
              <a:cs typeface="+mn-cs"/>
            </a:endParaRPr>
          </a:p>
          <a:p>
            <a:pPr lvl="1" algn="just"/>
            <a:r>
              <a:rPr lang="id-ID" dirty="0" smtClean="0">
                <a:solidFill>
                  <a:schemeClr val="tx1"/>
                </a:solidFill>
                <a:latin typeface="Agency FB" pitchFamily="34" charset="0"/>
              </a:rPr>
              <a:t>Dapat terjadi selisih paham antar pemilik</a:t>
            </a:r>
          </a:p>
          <a:p>
            <a:pPr lvl="1" algn="just"/>
            <a:r>
              <a:rPr lang="id-ID" dirty="0" smtClean="0">
                <a:solidFill>
                  <a:schemeClr val="tx1"/>
                </a:solidFill>
                <a:latin typeface="Agency FB" pitchFamily="34" charset="0"/>
              </a:rPr>
              <a:t>Sekutu komanditer tidak ikut menjalankan usaha perusahaan </a:t>
            </a:r>
          </a:p>
          <a:p>
            <a:pPr lvl="1" algn="just">
              <a:buNone/>
            </a:pPr>
            <a:endParaRPr lang="id-ID" sz="2700" dirty="0" smtClean="0">
              <a:solidFill>
                <a:schemeClr val="tx1"/>
              </a:solidFill>
              <a:latin typeface="Agency FB" pitchFamily="34" charset="0"/>
            </a:endParaRPr>
          </a:p>
          <a:p>
            <a:pPr marL="514350" lvl="0" indent="-514350">
              <a:buNone/>
            </a:pPr>
            <a:endParaRPr lang="id-ID" sz="2800" dirty="0">
              <a:solidFill>
                <a:schemeClr val="tx1"/>
              </a:solidFill>
              <a:latin typeface="Adorable" pitchFamily="66" charset="0"/>
            </a:endParaRPr>
          </a:p>
          <a:p>
            <a:pPr marL="514350" indent="-514350">
              <a:buFont typeface="+mj-lt"/>
              <a:buAutoNum type="alphaUcPeriod" startAt="3"/>
            </a:pPr>
            <a:endParaRPr lang="id-ID" sz="2400" dirty="0">
              <a:latin typeface="Adorable" pitchFamily="66"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2" end="2"/>
                                            </p:txEl>
                                          </p:spTgt>
                                        </p:tgtEl>
                                      </p:cBhvr>
                                    </p:animEffect>
                                  </p:childTnLst>
                                </p:cTn>
                              </p:par>
                              <p:par>
                                <p:cTn id="17" presetID="2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3" end="3"/>
                                            </p:txEl>
                                          </p:spTgt>
                                        </p:tgtEl>
                                      </p:cBhvr>
                                    </p:animEffect>
                                  </p:childTnLst>
                                </p:cTn>
                              </p:par>
                              <p:par>
                                <p:cTn id="22" presetID="29"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
                                            <p:txEl>
                                              <p:pRg st="4" end="4"/>
                                            </p:txEl>
                                          </p:spTgt>
                                        </p:tgtEl>
                                      </p:cBhvr>
                                    </p:animEffect>
                                  </p:childTnLst>
                                </p:cTn>
                              </p:par>
                              <p:par>
                                <p:cTn id="27" presetID="29"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5" end="5"/>
                                            </p:txEl>
                                          </p:spTgt>
                                        </p:tgtEl>
                                      </p:cBhvr>
                                    </p:animEffect>
                                  </p:childTnLst>
                                </p:cTn>
                              </p:par>
                              <p:par>
                                <p:cTn id="32" presetID="29"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3">
                                            <p:txEl>
                                              <p:pRg st="6" end="6"/>
                                            </p:txEl>
                                          </p:spTgt>
                                        </p:tgtEl>
                                      </p:cBhvr>
                                    </p:animEffect>
                                  </p:childTnLst>
                                </p:cTn>
                              </p:par>
                              <p:par>
                                <p:cTn id="37" presetID="29"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3">
                                            <p:txEl>
                                              <p:pRg st="7" end="7"/>
                                            </p:txEl>
                                          </p:spTgt>
                                        </p:tgtEl>
                                      </p:cBhvr>
                                    </p:animEffect>
                                  </p:childTnLst>
                                </p:cTn>
                              </p:par>
                              <p:par>
                                <p:cTn id="42" presetID="29" presetClass="entr" presetSubtype="0"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p:cTn id="44"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45"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3">
                                            <p:txEl>
                                              <p:pRg st="8" end="8"/>
                                            </p:txEl>
                                          </p:spTgt>
                                        </p:tgtEl>
                                      </p:cBhvr>
                                    </p:animEffect>
                                  </p:childTnLst>
                                </p:cTn>
                              </p:par>
                              <p:par>
                                <p:cTn id="47" presetID="29" presetClass="entr" presetSubtype="0"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358246" cy="6143667"/>
          </a:xfrm>
        </p:spPr>
        <p:txBody>
          <a:bodyPr/>
          <a:lstStyle/>
          <a:p>
            <a:pPr marL="514350" indent="-514350">
              <a:buFont typeface="+mj-lt"/>
              <a:buAutoNum type="alphaUcPeriod" startAt="4"/>
            </a:pPr>
            <a:r>
              <a:rPr lang="id-ID" sz="2800" b="1" dirty="0" smtClean="0">
                <a:latin typeface="Adorable" pitchFamily="66" charset="0"/>
              </a:rPr>
              <a:t>Perseroan Terbatas (PT)</a:t>
            </a:r>
          </a:p>
          <a:p>
            <a:pPr algn="just">
              <a:buNone/>
            </a:pPr>
            <a:r>
              <a:rPr lang="id-ID" sz="2800" dirty="0" smtClean="0">
                <a:solidFill>
                  <a:schemeClr val="tx1"/>
                </a:solidFill>
                <a:latin typeface="+mn-lt"/>
                <a:ea typeface="+mn-ea"/>
                <a:cs typeface="+mn-cs"/>
              </a:rPr>
              <a:t>	</a:t>
            </a:r>
            <a:r>
              <a:rPr lang="id-ID" sz="2800" dirty="0" smtClean="0">
                <a:solidFill>
                  <a:schemeClr val="tx1"/>
                </a:solidFill>
                <a:latin typeface="Agency FB" pitchFamily="34" charset="0"/>
              </a:rPr>
              <a:t>Perseroan </a:t>
            </a:r>
            <a:r>
              <a:rPr lang="id-ID" sz="2800" dirty="0">
                <a:solidFill>
                  <a:schemeClr val="tx1"/>
                </a:solidFill>
                <a:latin typeface="Agency FB" pitchFamily="34" charset="0"/>
              </a:rPr>
              <a:t>terbatas adalah merupakan suatu kumpulan modal yang diberi hak dan diakui oleh hukum untuk mencapai tujuan tertentu, biasanya mencari keuntungan. PT merupakan bentuk perusahaan dimanaperolehan modalnya berskala dari penjualan saham</a:t>
            </a:r>
            <a:r>
              <a:rPr lang="id-ID" sz="2800" dirty="0" smtClean="0">
                <a:solidFill>
                  <a:schemeClr val="tx1"/>
                </a:solidFill>
                <a:latin typeface="Agency FB" pitchFamily="34" charset="0"/>
              </a:rPr>
              <a:t>.</a:t>
            </a:r>
            <a:r>
              <a:rPr lang="id-ID" sz="2800" dirty="0">
                <a:solidFill>
                  <a:schemeClr val="tx1"/>
                </a:solidFill>
                <a:latin typeface="Agency FB" pitchFamily="34" charset="0"/>
              </a:rPr>
              <a:t> Beberapa karakteristik utama dari PT adalah sebagai berikut:</a:t>
            </a:r>
          </a:p>
          <a:p>
            <a:pPr lvl="1" algn="just"/>
            <a:r>
              <a:rPr lang="id-ID" dirty="0">
                <a:solidFill>
                  <a:schemeClr val="tx1"/>
                </a:solidFill>
                <a:latin typeface="Agency FB" pitchFamily="34" charset="0"/>
              </a:rPr>
              <a:t>Pemiliknya adalah para pemegang saham.</a:t>
            </a:r>
          </a:p>
          <a:p>
            <a:pPr lvl="1" algn="just"/>
            <a:r>
              <a:rPr lang="id-ID" dirty="0">
                <a:solidFill>
                  <a:schemeClr val="tx1"/>
                </a:solidFill>
                <a:latin typeface="Agency FB" pitchFamily="34" charset="0"/>
              </a:rPr>
              <a:t>Kekuasaan tertinggi berada pada keputusan rapat pemegang saham.</a:t>
            </a:r>
          </a:p>
          <a:p>
            <a:pPr lvl="1" algn="just"/>
            <a:r>
              <a:rPr lang="id-ID" dirty="0">
                <a:solidFill>
                  <a:schemeClr val="tx1"/>
                </a:solidFill>
                <a:latin typeface="Agency FB" pitchFamily="34" charset="0"/>
              </a:rPr>
              <a:t>Merupakan suatu perkumpulan modal.</a:t>
            </a:r>
          </a:p>
          <a:p>
            <a:pPr lvl="1" algn="just"/>
            <a:r>
              <a:rPr lang="id-ID" dirty="0">
                <a:solidFill>
                  <a:schemeClr val="tx1"/>
                </a:solidFill>
                <a:latin typeface="Agency FB" pitchFamily="34" charset="0"/>
              </a:rPr>
              <a:t>Dalam rapat pemegang saham  setiap satu lembar saham yang dimiliki berarti satu suara.</a:t>
            </a:r>
          </a:p>
          <a:p>
            <a:pPr lvl="1" algn="just"/>
            <a:r>
              <a:rPr lang="id-ID" dirty="0">
                <a:solidFill>
                  <a:schemeClr val="tx1"/>
                </a:solidFill>
                <a:latin typeface="Agency FB" pitchFamily="34" charset="0"/>
              </a:rPr>
              <a:t>Bertujuan mencari laba yang sebesar-besarnya</a:t>
            </a:r>
            <a:endParaRPr lang="id-ID" b="1" dirty="0">
              <a:latin typeface="Agency FB"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par>
                                <p:cTn id="13" presetID="2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edge">
                                      <p:cBhvr>
                                        <p:cTn id="15" dur="2000"/>
                                        <p:tgtEl>
                                          <p:spTgt spid="3">
                                            <p:txEl>
                                              <p:pRg st="2" end="2"/>
                                            </p:txEl>
                                          </p:spTgt>
                                        </p:tgtEl>
                                      </p:cBhvr>
                                    </p:animEffect>
                                  </p:childTnLst>
                                </p:cTn>
                              </p:par>
                              <p:par>
                                <p:cTn id="16" presetID="2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edge">
                                      <p:cBhvr>
                                        <p:cTn id="18" dur="2000"/>
                                        <p:tgtEl>
                                          <p:spTgt spid="3">
                                            <p:txEl>
                                              <p:pRg st="3" end="3"/>
                                            </p:txEl>
                                          </p:spTgt>
                                        </p:tgtEl>
                                      </p:cBhvr>
                                    </p:animEffect>
                                  </p:childTnLst>
                                </p:cTn>
                              </p:par>
                              <p:par>
                                <p:cTn id="19" presetID="2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edge">
                                      <p:cBhvr>
                                        <p:cTn id="21" dur="2000"/>
                                        <p:tgtEl>
                                          <p:spTgt spid="3">
                                            <p:txEl>
                                              <p:pRg st="4" end="4"/>
                                            </p:txEl>
                                          </p:spTgt>
                                        </p:tgtEl>
                                      </p:cBhvr>
                                    </p:animEffect>
                                  </p:childTnLst>
                                </p:cTn>
                              </p:par>
                              <p:par>
                                <p:cTn id="22" presetID="2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edge">
                                      <p:cBhvr>
                                        <p:cTn id="24" dur="2000"/>
                                        <p:tgtEl>
                                          <p:spTgt spid="3">
                                            <p:txEl>
                                              <p:pRg st="5" end="5"/>
                                            </p:txEl>
                                          </p:spTgt>
                                        </p:tgtEl>
                                      </p:cBhvr>
                                    </p:animEffect>
                                  </p:childTnLst>
                                </p:cTn>
                              </p:par>
                              <p:par>
                                <p:cTn id="25" presetID="2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edg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358246" cy="6357981"/>
          </a:xfrm>
        </p:spPr>
        <p:txBody>
          <a:bodyPr/>
          <a:lstStyle/>
          <a:p>
            <a:pPr>
              <a:buNone/>
            </a:pPr>
            <a:r>
              <a:rPr lang="id-ID" sz="2800" b="1" dirty="0" smtClean="0">
                <a:latin typeface="Adorable" pitchFamily="66" charset="0"/>
              </a:rPr>
              <a:t>Kelebihan dan Kelemahan BUMS </a:t>
            </a:r>
            <a:endParaRPr lang="id-ID" sz="2800" b="1" dirty="0">
              <a:latin typeface="Adorable" pitchFamily="66" charset="0"/>
            </a:endParaRPr>
          </a:p>
          <a:p>
            <a:pPr>
              <a:buNone/>
            </a:pPr>
            <a:r>
              <a:rPr lang="id-ID" sz="2800" b="1" dirty="0" smtClean="0">
                <a:latin typeface="Agency FB" pitchFamily="34" charset="0"/>
              </a:rPr>
              <a:t>Kelebihan </a:t>
            </a:r>
          </a:p>
          <a:p>
            <a:pPr lvl="0" algn="just"/>
            <a:r>
              <a:rPr lang="id-ID" sz="2700" dirty="0">
                <a:solidFill>
                  <a:schemeClr val="tx1"/>
                </a:solidFill>
                <a:latin typeface="Agency FB" pitchFamily="34" charset="0"/>
              </a:rPr>
              <a:t>Cepat dalam mengambil </a:t>
            </a:r>
            <a:r>
              <a:rPr lang="id-ID" sz="2700" dirty="0" smtClean="0">
                <a:solidFill>
                  <a:schemeClr val="tx1"/>
                </a:solidFill>
                <a:latin typeface="Agency FB" pitchFamily="34" charset="0"/>
              </a:rPr>
              <a:t>keputusan</a:t>
            </a:r>
            <a:endParaRPr lang="id-ID" sz="2700" dirty="0">
              <a:solidFill>
                <a:schemeClr val="tx1"/>
              </a:solidFill>
              <a:latin typeface="Agency FB" pitchFamily="34" charset="0"/>
            </a:endParaRPr>
          </a:p>
          <a:p>
            <a:pPr lvl="0" algn="just"/>
            <a:r>
              <a:rPr lang="id-ID" sz="2700" dirty="0" smtClean="0">
                <a:solidFill>
                  <a:schemeClr val="tx1"/>
                </a:solidFill>
                <a:latin typeface="Agency FB" pitchFamily="34" charset="0"/>
              </a:rPr>
              <a:t>Cepat </a:t>
            </a:r>
            <a:r>
              <a:rPr lang="id-ID" sz="2700" dirty="0">
                <a:solidFill>
                  <a:schemeClr val="tx1"/>
                </a:solidFill>
                <a:latin typeface="Agency FB" pitchFamily="34" charset="0"/>
              </a:rPr>
              <a:t>mendapat modal karena pengelola umumnya juga pemilik</a:t>
            </a:r>
          </a:p>
          <a:p>
            <a:pPr lvl="0" algn="just"/>
            <a:r>
              <a:rPr lang="id-ID" sz="2700" dirty="0">
                <a:solidFill>
                  <a:schemeClr val="tx1"/>
                </a:solidFill>
                <a:latin typeface="Agency FB" pitchFamily="34" charset="0"/>
              </a:rPr>
              <a:t>Penyumbang pajak pada kas pemerintah</a:t>
            </a:r>
          </a:p>
          <a:p>
            <a:pPr lvl="0" algn="just"/>
            <a:r>
              <a:rPr lang="id-ID" sz="2700" dirty="0">
                <a:solidFill>
                  <a:schemeClr val="tx1"/>
                </a:solidFill>
                <a:latin typeface="Agency FB" pitchFamily="34" charset="0"/>
              </a:rPr>
              <a:t>Banyak menampung tenaga kerja</a:t>
            </a:r>
          </a:p>
          <a:p>
            <a:pPr lvl="0" algn="just"/>
            <a:r>
              <a:rPr lang="id-ID" sz="2700" dirty="0">
                <a:solidFill>
                  <a:schemeClr val="tx1"/>
                </a:solidFill>
                <a:latin typeface="Agency FB" pitchFamily="34" charset="0"/>
              </a:rPr>
              <a:t>Penyedia barang dan </a:t>
            </a:r>
            <a:r>
              <a:rPr lang="id-ID" sz="2700" dirty="0" smtClean="0">
                <a:solidFill>
                  <a:schemeClr val="tx1"/>
                </a:solidFill>
                <a:latin typeface="Agency FB" pitchFamily="34" charset="0"/>
              </a:rPr>
              <a:t>jasa</a:t>
            </a:r>
          </a:p>
          <a:p>
            <a:pPr lvl="0" algn="just">
              <a:buNone/>
            </a:pPr>
            <a:r>
              <a:rPr lang="id-ID" sz="2700" b="1" dirty="0" smtClean="0">
                <a:solidFill>
                  <a:schemeClr val="tx1"/>
                </a:solidFill>
                <a:latin typeface="Agency FB" pitchFamily="34" charset="0"/>
              </a:rPr>
              <a:t>Kelemahan </a:t>
            </a:r>
          </a:p>
          <a:p>
            <a:pPr lvl="0" algn="just"/>
            <a:r>
              <a:rPr lang="id-ID" sz="2800" dirty="0">
                <a:solidFill>
                  <a:schemeClr val="tx1"/>
                </a:solidFill>
                <a:latin typeface="Agency FB" pitchFamily="34" charset="0"/>
              </a:rPr>
              <a:t>Terlalu mementingkan laba sehingga sering tidak memperhatikan lingkungan</a:t>
            </a:r>
          </a:p>
          <a:p>
            <a:pPr lvl="0" algn="just"/>
            <a:r>
              <a:rPr lang="id-ID" sz="2800" dirty="0">
                <a:solidFill>
                  <a:schemeClr val="tx1"/>
                </a:solidFill>
                <a:latin typeface="Agency FB" pitchFamily="34" charset="0"/>
              </a:rPr>
              <a:t>Sering kesulitan untuk mendapat pinjaman</a:t>
            </a:r>
          </a:p>
          <a:p>
            <a:pPr lvl="0" algn="just"/>
            <a:r>
              <a:rPr lang="id-ID" sz="2800" dirty="0">
                <a:solidFill>
                  <a:schemeClr val="tx1"/>
                </a:solidFill>
                <a:latin typeface="Agency FB" pitchFamily="34" charset="0"/>
              </a:rPr>
              <a:t>Sering terjadi silang pendapat antara manajemen perusahaan dengan serikat buruh</a:t>
            </a:r>
          </a:p>
          <a:p>
            <a:pPr lvl="0" algn="just">
              <a:buNone/>
            </a:pPr>
            <a:endParaRPr lang="id-ID" sz="2700" dirty="0">
              <a:solidFill>
                <a:schemeClr val="tx1"/>
              </a:solidFill>
              <a:latin typeface="Agency FB" pitchFamily="34" charset="0"/>
            </a:endParaRPr>
          </a:p>
          <a:p>
            <a:pPr algn="just">
              <a:buNone/>
            </a:pPr>
            <a:endParaRPr lang="id-ID" sz="2800" b="1" dirty="0">
              <a:latin typeface="Agency FB" pitchFamily="34" charset="0"/>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4)">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4)">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4)">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4)">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4)">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heel(4)">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heel(4)">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b="1" dirty="0" smtClean="0">
                <a:latin typeface="Balker" pitchFamily="2" charset="0"/>
              </a:rPr>
              <a:t>KOPERASI</a:t>
            </a:r>
            <a:endParaRPr lang="id-ID" sz="4000" b="1" dirty="0">
              <a:latin typeface="Balker" pitchFamily="2" charset="0"/>
            </a:endParaRPr>
          </a:p>
        </p:txBody>
      </p:sp>
      <p:sp>
        <p:nvSpPr>
          <p:cNvPr id="3" name="Content Placeholder 2"/>
          <p:cNvSpPr>
            <a:spLocks noGrp="1"/>
          </p:cNvSpPr>
          <p:nvPr>
            <p:ph idx="1"/>
          </p:nvPr>
        </p:nvSpPr>
        <p:spPr>
          <a:xfrm>
            <a:off x="428596" y="1142984"/>
            <a:ext cx="8429684" cy="5357849"/>
          </a:xfrm>
        </p:spPr>
        <p:txBody>
          <a:bodyPr/>
          <a:lstStyle/>
          <a:p>
            <a:pPr>
              <a:buNone/>
            </a:pPr>
            <a:r>
              <a:rPr lang="id-ID" sz="2700" b="1" dirty="0" smtClean="0">
                <a:latin typeface="Adorable" pitchFamily="66" charset="0"/>
              </a:rPr>
              <a:t>Pengertian </a:t>
            </a:r>
          </a:p>
          <a:p>
            <a:pPr algn="just">
              <a:buNone/>
            </a:pPr>
            <a:r>
              <a:rPr lang="id-ID" sz="2700" b="1" dirty="0" smtClean="0">
                <a:solidFill>
                  <a:schemeClr val="tx1"/>
                </a:solidFill>
                <a:latin typeface="Agency FB" pitchFamily="34" charset="0"/>
              </a:rPr>
              <a:t>	Koperasi </a:t>
            </a:r>
            <a:r>
              <a:rPr lang="id-ID" sz="2700" dirty="0">
                <a:solidFill>
                  <a:schemeClr val="tx1"/>
                </a:solidFill>
                <a:latin typeface="Agency FB" pitchFamily="34" charset="0"/>
              </a:rPr>
              <a:t>adalah badan usaha yang beranggotakan orang-seorang atau badan hukum Koperasi dengan melandaskan kegiatannya berdasarkan prinsip Koperasi sekaligus sebagai gerakan ekonomi rakyat yang berdasar atas asas </a:t>
            </a:r>
            <a:r>
              <a:rPr lang="id-ID" sz="2700" dirty="0" smtClean="0">
                <a:solidFill>
                  <a:schemeClr val="tx1"/>
                </a:solidFill>
                <a:latin typeface="Agency FB" pitchFamily="34" charset="0"/>
              </a:rPr>
              <a:t>kekeluargaan.</a:t>
            </a:r>
          </a:p>
          <a:p>
            <a:pPr algn="just">
              <a:buNone/>
            </a:pPr>
            <a:r>
              <a:rPr lang="id-ID" sz="2700" b="1" dirty="0" smtClean="0">
                <a:latin typeface="Adorable" pitchFamily="66" charset="0"/>
              </a:rPr>
              <a:t>Peranan </a:t>
            </a:r>
          </a:p>
          <a:p>
            <a:pPr lvl="0" algn="just"/>
            <a:r>
              <a:rPr lang="id-ID" sz="2700" dirty="0">
                <a:solidFill>
                  <a:schemeClr val="tx1"/>
                </a:solidFill>
                <a:latin typeface="Agency FB" pitchFamily="34" charset="0"/>
              </a:rPr>
              <a:t>Membantu meningkatkan penghasilan dan kemakmuran anggota khususnya dan masyarakat umumnya. </a:t>
            </a:r>
          </a:p>
          <a:p>
            <a:pPr lvl="0" algn="just"/>
            <a:r>
              <a:rPr lang="id-ID" sz="2700" dirty="0">
                <a:solidFill>
                  <a:schemeClr val="tx1"/>
                </a:solidFill>
                <a:latin typeface="Agency FB" pitchFamily="34" charset="0"/>
              </a:rPr>
              <a:t>Membantu pemerintah dalam menyediakan lapangan pekerjaan. </a:t>
            </a:r>
          </a:p>
          <a:p>
            <a:pPr lvl="0" algn="just"/>
            <a:r>
              <a:rPr lang="id-ID" sz="2700" dirty="0">
                <a:solidFill>
                  <a:schemeClr val="tx1"/>
                </a:solidFill>
                <a:latin typeface="Agency FB" pitchFamily="34" charset="0"/>
              </a:rPr>
              <a:t>Membantu meningkatkan kemampuan usaha, baik perorangan maupun masyarakat. </a:t>
            </a:r>
          </a:p>
          <a:p>
            <a:pPr algn="just">
              <a:buNone/>
            </a:pPr>
            <a:endParaRPr lang="id-ID" sz="2700" dirty="0">
              <a:latin typeface="Adorable" pitchFamily="66"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580">
                                          <p:stCondLst>
                                            <p:cond delay="0"/>
                                          </p:stCondLst>
                                        </p:cTn>
                                        <p:tgtEl>
                                          <p:spTgt spid="3">
                                            <p:txEl>
                                              <p:pRg st="4" end="4"/>
                                            </p:txEl>
                                          </p:spTgt>
                                        </p:tgtEl>
                                      </p:cBhvr>
                                    </p:animEffect>
                                    <p:anim calcmode="lin" valueType="num">
                                      <p:cBhvr>
                                        <p:cTn id="8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4" end="4"/>
                                            </p:txEl>
                                          </p:spTgt>
                                        </p:tgtEl>
                                      </p:cBhvr>
                                      <p:to x="100000" y="60000"/>
                                    </p:animScale>
                                    <p:animScale>
                                      <p:cBhvr>
                                        <p:cTn id="93" dur="166" decel="50000">
                                          <p:stCondLst>
                                            <p:cond delay="676"/>
                                          </p:stCondLst>
                                        </p:cTn>
                                        <p:tgtEl>
                                          <p:spTgt spid="3">
                                            <p:txEl>
                                              <p:pRg st="4" end="4"/>
                                            </p:txEl>
                                          </p:spTgt>
                                        </p:tgtEl>
                                      </p:cBhvr>
                                      <p:to x="100000" y="100000"/>
                                    </p:animScale>
                                    <p:animScale>
                                      <p:cBhvr>
                                        <p:cTn id="94" dur="26">
                                          <p:stCondLst>
                                            <p:cond delay="1312"/>
                                          </p:stCondLst>
                                        </p:cTn>
                                        <p:tgtEl>
                                          <p:spTgt spid="3">
                                            <p:txEl>
                                              <p:pRg st="4" end="4"/>
                                            </p:txEl>
                                          </p:spTgt>
                                        </p:tgtEl>
                                      </p:cBhvr>
                                      <p:to x="100000" y="80000"/>
                                    </p:animScale>
                                    <p:animScale>
                                      <p:cBhvr>
                                        <p:cTn id="95" dur="166" decel="50000">
                                          <p:stCondLst>
                                            <p:cond delay="1338"/>
                                          </p:stCondLst>
                                        </p:cTn>
                                        <p:tgtEl>
                                          <p:spTgt spid="3">
                                            <p:txEl>
                                              <p:pRg st="4" end="4"/>
                                            </p:txEl>
                                          </p:spTgt>
                                        </p:tgtEl>
                                      </p:cBhvr>
                                      <p:to x="100000" y="100000"/>
                                    </p:animScale>
                                    <p:animScale>
                                      <p:cBhvr>
                                        <p:cTn id="96" dur="26">
                                          <p:stCondLst>
                                            <p:cond delay="1642"/>
                                          </p:stCondLst>
                                        </p:cTn>
                                        <p:tgtEl>
                                          <p:spTgt spid="3">
                                            <p:txEl>
                                              <p:pRg st="4" end="4"/>
                                            </p:txEl>
                                          </p:spTgt>
                                        </p:tgtEl>
                                      </p:cBhvr>
                                      <p:to x="100000" y="90000"/>
                                    </p:animScale>
                                    <p:animScale>
                                      <p:cBhvr>
                                        <p:cTn id="97" dur="166" decel="50000">
                                          <p:stCondLst>
                                            <p:cond delay="1668"/>
                                          </p:stCondLst>
                                        </p:cTn>
                                        <p:tgtEl>
                                          <p:spTgt spid="3">
                                            <p:txEl>
                                              <p:pRg st="4" end="4"/>
                                            </p:txEl>
                                          </p:spTgt>
                                        </p:tgtEl>
                                      </p:cBhvr>
                                      <p:to x="100000" y="100000"/>
                                    </p:animScale>
                                    <p:animScale>
                                      <p:cBhvr>
                                        <p:cTn id="98" dur="26">
                                          <p:stCondLst>
                                            <p:cond delay="1808"/>
                                          </p:stCondLst>
                                        </p:cTn>
                                        <p:tgtEl>
                                          <p:spTgt spid="3">
                                            <p:txEl>
                                              <p:pRg st="4" end="4"/>
                                            </p:txEl>
                                          </p:spTgt>
                                        </p:tgtEl>
                                      </p:cBhvr>
                                      <p:to x="100000" y="95000"/>
                                    </p:animScale>
                                    <p:animScale>
                                      <p:cBhvr>
                                        <p:cTn id="99" dur="166" decel="50000">
                                          <p:stCondLst>
                                            <p:cond delay="1834"/>
                                          </p:stCondLst>
                                        </p:cTn>
                                        <p:tgtEl>
                                          <p:spTgt spid="3">
                                            <p:txEl>
                                              <p:pRg st="4" end="4"/>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3">
                                            <p:txEl>
                                              <p:pRg st="5" end="5"/>
                                            </p:txEl>
                                          </p:spTgt>
                                        </p:tgtEl>
                                        <p:attrNameLst>
                                          <p:attrName>style.visibility</p:attrName>
                                        </p:attrNameLst>
                                      </p:cBhvr>
                                      <p:to>
                                        <p:strVal val="visible"/>
                                      </p:to>
                                    </p:set>
                                    <p:animEffect transition="in" filter="wipe(down)">
                                      <p:cBhvr>
                                        <p:cTn id="104" dur="580">
                                          <p:stCondLst>
                                            <p:cond delay="0"/>
                                          </p:stCondLst>
                                        </p:cTn>
                                        <p:tgtEl>
                                          <p:spTgt spid="3">
                                            <p:txEl>
                                              <p:pRg st="5" end="5"/>
                                            </p:txEl>
                                          </p:spTgt>
                                        </p:tgtEl>
                                      </p:cBhvr>
                                    </p:animEffect>
                                    <p:anim calcmode="lin" valueType="num">
                                      <p:cBhvr>
                                        <p:cTn id="105"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3">
                                            <p:txEl>
                                              <p:pRg st="5" end="5"/>
                                            </p:txEl>
                                          </p:spTgt>
                                        </p:tgtEl>
                                      </p:cBhvr>
                                      <p:to x="100000" y="60000"/>
                                    </p:animScale>
                                    <p:animScale>
                                      <p:cBhvr>
                                        <p:cTn id="111" dur="166" decel="50000">
                                          <p:stCondLst>
                                            <p:cond delay="676"/>
                                          </p:stCondLst>
                                        </p:cTn>
                                        <p:tgtEl>
                                          <p:spTgt spid="3">
                                            <p:txEl>
                                              <p:pRg st="5" end="5"/>
                                            </p:txEl>
                                          </p:spTgt>
                                        </p:tgtEl>
                                      </p:cBhvr>
                                      <p:to x="100000" y="100000"/>
                                    </p:animScale>
                                    <p:animScale>
                                      <p:cBhvr>
                                        <p:cTn id="112" dur="26">
                                          <p:stCondLst>
                                            <p:cond delay="1312"/>
                                          </p:stCondLst>
                                        </p:cTn>
                                        <p:tgtEl>
                                          <p:spTgt spid="3">
                                            <p:txEl>
                                              <p:pRg st="5" end="5"/>
                                            </p:txEl>
                                          </p:spTgt>
                                        </p:tgtEl>
                                      </p:cBhvr>
                                      <p:to x="100000" y="80000"/>
                                    </p:animScale>
                                    <p:animScale>
                                      <p:cBhvr>
                                        <p:cTn id="113" dur="166" decel="50000">
                                          <p:stCondLst>
                                            <p:cond delay="1338"/>
                                          </p:stCondLst>
                                        </p:cTn>
                                        <p:tgtEl>
                                          <p:spTgt spid="3">
                                            <p:txEl>
                                              <p:pRg st="5" end="5"/>
                                            </p:txEl>
                                          </p:spTgt>
                                        </p:tgtEl>
                                      </p:cBhvr>
                                      <p:to x="100000" y="100000"/>
                                    </p:animScale>
                                    <p:animScale>
                                      <p:cBhvr>
                                        <p:cTn id="114" dur="26">
                                          <p:stCondLst>
                                            <p:cond delay="1642"/>
                                          </p:stCondLst>
                                        </p:cTn>
                                        <p:tgtEl>
                                          <p:spTgt spid="3">
                                            <p:txEl>
                                              <p:pRg st="5" end="5"/>
                                            </p:txEl>
                                          </p:spTgt>
                                        </p:tgtEl>
                                      </p:cBhvr>
                                      <p:to x="100000" y="90000"/>
                                    </p:animScale>
                                    <p:animScale>
                                      <p:cBhvr>
                                        <p:cTn id="115" dur="166" decel="50000">
                                          <p:stCondLst>
                                            <p:cond delay="1668"/>
                                          </p:stCondLst>
                                        </p:cTn>
                                        <p:tgtEl>
                                          <p:spTgt spid="3">
                                            <p:txEl>
                                              <p:pRg st="5" end="5"/>
                                            </p:txEl>
                                          </p:spTgt>
                                        </p:tgtEl>
                                      </p:cBhvr>
                                      <p:to x="100000" y="100000"/>
                                    </p:animScale>
                                    <p:animScale>
                                      <p:cBhvr>
                                        <p:cTn id="116" dur="26">
                                          <p:stCondLst>
                                            <p:cond delay="1808"/>
                                          </p:stCondLst>
                                        </p:cTn>
                                        <p:tgtEl>
                                          <p:spTgt spid="3">
                                            <p:txEl>
                                              <p:pRg st="5" end="5"/>
                                            </p:txEl>
                                          </p:spTgt>
                                        </p:tgtEl>
                                      </p:cBhvr>
                                      <p:to x="100000" y="95000"/>
                                    </p:animScale>
                                    <p:animScale>
                                      <p:cBhvr>
                                        <p:cTn id="117"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428604"/>
            <a:ext cx="8429684" cy="6000791"/>
          </a:xfrm>
        </p:spPr>
        <p:txBody>
          <a:bodyPr/>
          <a:lstStyle/>
          <a:p>
            <a:pPr lvl="0" algn="just"/>
            <a:r>
              <a:rPr lang="id-ID" sz="2800" dirty="0" smtClean="0">
                <a:solidFill>
                  <a:schemeClr val="tx1"/>
                </a:solidFill>
                <a:latin typeface="Agency FB" pitchFamily="34" charset="0"/>
              </a:rPr>
              <a:t>Membantu usaha meningkatkan taraf hidup masyarakat. </a:t>
            </a:r>
          </a:p>
          <a:p>
            <a:pPr lvl="0" algn="just"/>
            <a:r>
              <a:rPr lang="id-ID" sz="2800" dirty="0" smtClean="0">
                <a:solidFill>
                  <a:schemeClr val="tx1"/>
                </a:solidFill>
                <a:latin typeface="Agency FB" pitchFamily="34" charset="0"/>
              </a:rPr>
              <a:t>Menyelenggarakan kehidupan ekonomi secara demokratis. </a:t>
            </a:r>
          </a:p>
          <a:p>
            <a:pPr lvl="0" algn="just"/>
            <a:r>
              <a:rPr lang="id-ID" sz="2800" dirty="0" smtClean="0">
                <a:solidFill>
                  <a:schemeClr val="tx1"/>
                </a:solidFill>
                <a:latin typeface="Agency FB" pitchFamily="34" charset="0"/>
              </a:rPr>
              <a:t>Membantu pembangunan dan pengembangan potensi ekonomi anggota khususnya dan masyarakat umumnya. </a:t>
            </a:r>
          </a:p>
          <a:p>
            <a:pPr lvl="0" algn="just"/>
            <a:r>
              <a:rPr lang="id-ID" sz="2800" dirty="0" smtClean="0">
                <a:solidFill>
                  <a:schemeClr val="tx1"/>
                </a:solidFill>
                <a:latin typeface="Agency FB" pitchFamily="34" charset="0"/>
              </a:rPr>
              <a:t>Memperkokoh perekonomian rakyat sebagai dasar kekuatan dan ketahanan perekonomian nasional.</a:t>
            </a:r>
            <a:endParaRPr lang="id-ID" sz="2800" dirty="0">
              <a:solidFill>
                <a:schemeClr val="tx1"/>
              </a:solidFill>
              <a:latin typeface="Agency FB" pitchFamily="34" charset="0"/>
            </a:endParaRPr>
          </a:p>
          <a:p>
            <a:pPr lvl="0" algn="just">
              <a:buNone/>
            </a:pPr>
            <a:r>
              <a:rPr lang="id-ID" sz="2800" b="1" dirty="0" smtClean="0">
                <a:latin typeface="Adorable" pitchFamily="66" charset="0"/>
              </a:rPr>
              <a:t>Bentuk-bentuk Koperasi</a:t>
            </a:r>
            <a:r>
              <a:rPr lang="id-ID" sz="2800" b="1" dirty="0" smtClean="0">
                <a:solidFill>
                  <a:schemeClr val="tx1"/>
                </a:solidFill>
                <a:latin typeface="Adorable" pitchFamily="66" charset="0"/>
              </a:rPr>
              <a:t> </a:t>
            </a:r>
          </a:p>
          <a:p>
            <a:pPr lvl="0" algn="just"/>
            <a:r>
              <a:rPr lang="id-ID" sz="2700" dirty="0">
                <a:solidFill>
                  <a:schemeClr val="tx1"/>
                </a:solidFill>
                <a:latin typeface="Agency FB" pitchFamily="34" charset="0"/>
              </a:rPr>
              <a:t>Koperasi simpan pinjam merupakan koperasi yang mengelola usaha simpan pinjam </a:t>
            </a:r>
          </a:p>
          <a:p>
            <a:pPr lvl="0" algn="just"/>
            <a:r>
              <a:rPr lang="id-ID" sz="2700" dirty="0">
                <a:solidFill>
                  <a:schemeClr val="tx1"/>
                </a:solidFill>
                <a:latin typeface="Agency FB" pitchFamily="34" charset="0"/>
              </a:rPr>
              <a:t>Koperasi produksi merupakan koperasi yang mengelola usaha produksi barang tertentu. </a:t>
            </a:r>
          </a:p>
          <a:p>
            <a:pPr lvl="0" algn="just"/>
            <a:r>
              <a:rPr lang="id-ID" sz="2700" dirty="0">
                <a:solidFill>
                  <a:schemeClr val="tx1"/>
                </a:solidFill>
                <a:latin typeface="Agency FB" pitchFamily="34" charset="0"/>
              </a:rPr>
              <a:t>Koperasi kunsumsi merupakan koperasi yang mengelola usaha penjualan barang-barang konsumsi. </a:t>
            </a:r>
          </a:p>
          <a:p>
            <a:pPr lvl="0" algn="just">
              <a:buNone/>
            </a:pPr>
            <a:endParaRPr lang="id-ID" sz="2800" b="1" dirty="0">
              <a:solidFill>
                <a:schemeClr val="tx1"/>
              </a:solidFill>
              <a:latin typeface="Adorable" pitchFamily="66"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642918"/>
            <a:ext cx="8143932" cy="5786478"/>
          </a:xfrm>
        </p:spPr>
        <p:txBody>
          <a:bodyPr/>
          <a:lstStyle/>
          <a:p>
            <a:pPr lvl="0" algn="just"/>
            <a:r>
              <a:rPr lang="id-ID" sz="2800" dirty="0" smtClean="0">
                <a:solidFill>
                  <a:schemeClr val="tx1"/>
                </a:solidFill>
                <a:latin typeface="Agency FB" pitchFamily="34" charset="0"/>
              </a:rPr>
              <a:t>Koperasi pemasaran merupakan koperasi yang menyelenggarakan fungsi distribusi barang atau jasa yang dihasilkan oleh anggotanya agar sampai di tangan konsumen. Di sini koperasi berperan sebagai pemilik dan pemasok barang atau jasa kepada koperasinya. </a:t>
            </a:r>
          </a:p>
          <a:p>
            <a:pPr lvl="0" algn="just"/>
            <a:r>
              <a:rPr lang="id-ID" sz="2800" dirty="0" smtClean="0">
                <a:solidFill>
                  <a:schemeClr val="tx1"/>
                </a:solidFill>
                <a:latin typeface="Agency FB" pitchFamily="34" charset="0"/>
              </a:rPr>
              <a:t>Koperasi jasa merupakan koperasi yang mengelola usaha layanan jasa. </a:t>
            </a:r>
          </a:p>
          <a:p>
            <a:pPr lvl="0" algn="just">
              <a:buNone/>
            </a:pPr>
            <a:endParaRPr lang="id-ID" sz="2800" dirty="0">
              <a:latin typeface="Agency FB" pitchFamily="34" charset="0"/>
            </a:endParaRPr>
          </a:p>
          <a:p>
            <a:pPr algn="just">
              <a:buNone/>
            </a:pPr>
            <a:r>
              <a:rPr lang="id-ID" sz="2800" dirty="0" smtClean="0">
                <a:solidFill>
                  <a:schemeClr val="tx1"/>
                </a:solidFill>
                <a:latin typeface="Agency FB" pitchFamily="34" charset="0"/>
              </a:rPr>
              <a:t>	Jenis-jenis </a:t>
            </a:r>
            <a:r>
              <a:rPr lang="id-ID" sz="2800" dirty="0">
                <a:solidFill>
                  <a:schemeClr val="tx1"/>
                </a:solidFill>
                <a:latin typeface="Agency FB" pitchFamily="34" charset="0"/>
              </a:rPr>
              <a:t>koperasi diatas merupakan koperasi </a:t>
            </a:r>
            <a:r>
              <a:rPr lang="id-ID" sz="2800" i="1" dirty="0">
                <a:solidFill>
                  <a:schemeClr val="tx1"/>
                </a:solidFill>
                <a:latin typeface="Agency FB" pitchFamily="34" charset="0"/>
              </a:rPr>
              <a:t>single purpose </a:t>
            </a:r>
            <a:r>
              <a:rPr lang="id-ID" sz="2800" dirty="0">
                <a:solidFill>
                  <a:schemeClr val="tx1"/>
                </a:solidFill>
                <a:latin typeface="Agency FB" pitchFamily="34" charset="0"/>
              </a:rPr>
              <a:t>atau mengelola satu bidang usaha. Apabila sebuah koperasi mengelola banyak bidang usaha, maka koperasi tersebut masuk kopetasi jenis </a:t>
            </a:r>
            <a:r>
              <a:rPr lang="id-ID" sz="2800" i="1" dirty="0">
                <a:solidFill>
                  <a:schemeClr val="tx1"/>
                </a:solidFill>
                <a:latin typeface="Agency FB" pitchFamily="34" charset="0"/>
              </a:rPr>
              <a:t>multi purpose </a:t>
            </a:r>
            <a:r>
              <a:rPr lang="id-ID" sz="2800" dirty="0">
                <a:solidFill>
                  <a:schemeClr val="tx1"/>
                </a:solidFill>
                <a:latin typeface="Agency FB" pitchFamily="34" charset="0"/>
              </a:rPr>
              <a:t>contohnya, KUD (Koperasi Unit Desa). </a:t>
            </a:r>
          </a:p>
          <a:p>
            <a:pPr lvl="0" algn="just">
              <a:buNone/>
            </a:pPr>
            <a:endParaRPr lang="id-ID" sz="2800" dirty="0" smtClean="0">
              <a:solidFill>
                <a:schemeClr val="tx1"/>
              </a:solidFill>
              <a:latin typeface="Agency FB" pitchFamily="34" charset="0"/>
            </a:endParaRPr>
          </a:p>
          <a:p>
            <a:pPr>
              <a:buNone/>
            </a:pPr>
            <a:endParaRPr lang="id-ID" sz="2800"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501122" cy="6215106"/>
          </a:xfrm>
        </p:spPr>
        <p:txBody>
          <a:bodyPr/>
          <a:lstStyle/>
          <a:p>
            <a:pPr>
              <a:buNone/>
            </a:pPr>
            <a:r>
              <a:rPr lang="id-ID" sz="2800" b="1" dirty="0" smtClean="0">
                <a:latin typeface="Adorable" pitchFamily="66" charset="0"/>
              </a:rPr>
              <a:t>Kelebihan dan Kelemahan </a:t>
            </a:r>
          </a:p>
          <a:p>
            <a:pPr lvl="0" algn="just">
              <a:buNone/>
            </a:pPr>
            <a:r>
              <a:rPr lang="id-ID" sz="2700" b="1" dirty="0">
                <a:solidFill>
                  <a:schemeClr val="tx1"/>
                </a:solidFill>
                <a:latin typeface="Agency FB" pitchFamily="34" charset="0"/>
              </a:rPr>
              <a:t>Kelebihannya </a:t>
            </a:r>
            <a:r>
              <a:rPr lang="id-ID" sz="2700" dirty="0">
                <a:solidFill>
                  <a:schemeClr val="tx1"/>
                </a:solidFill>
                <a:latin typeface="Agency FB" pitchFamily="34" charset="0"/>
              </a:rPr>
              <a:t>	: </a:t>
            </a:r>
          </a:p>
          <a:p>
            <a:pPr lvl="0" algn="just"/>
            <a:r>
              <a:rPr lang="id-ID" sz="2700" dirty="0">
                <a:solidFill>
                  <a:schemeClr val="tx1"/>
                </a:solidFill>
                <a:latin typeface="Agency FB" pitchFamily="34" charset="0"/>
              </a:rPr>
              <a:t>Menjadi pelaksana demokrasi ekonomi pada masyarakat berpenghasilan rendah</a:t>
            </a:r>
          </a:p>
          <a:p>
            <a:pPr lvl="0" algn="just"/>
            <a:r>
              <a:rPr lang="id-ID" sz="2700" dirty="0">
                <a:solidFill>
                  <a:schemeClr val="tx1"/>
                </a:solidFill>
                <a:latin typeface="Agency FB" pitchFamily="34" charset="0"/>
              </a:rPr>
              <a:t>Memperhatikan pembangunan daerah lingkungan kerjanya</a:t>
            </a:r>
          </a:p>
          <a:p>
            <a:pPr lvl="0" algn="just"/>
            <a:r>
              <a:rPr lang="id-ID" sz="2700" dirty="0">
                <a:solidFill>
                  <a:schemeClr val="tx1"/>
                </a:solidFill>
                <a:latin typeface="Agency FB" pitchFamily="34" charset="0"/>
              </a:rPr>
              <a:t>Badan usaha yang sesuai dengan kepribadian Bangsa Indonesia</a:t>
            </a:r>
          </a:p>
          <a:p>
            <a:pPr lvl="0" algn="just">
              <a:buNone/>
            </a:pPr>
            <a:r>
              <a:rPr lang="id-ID" sz="2700" b="1" dirty="0">
                <a:solidFill>
                  <a:schemeClr val="tx1"/>
                </a:solidFill>
                <a:latin typeface="Agency FB" pitchFamily="34" charset="0"/>
              </a:rPr>
              <a:t>Kelemahannya	: </a:t>
            </a:r>
          </a:p>
          <a:p>
            <a:pPr lvl="0" algn="just"/>
            <a:r>
              <a:rPr lang="id-ID" sz="2700" dirty="0">
                <a:solidFill>
                  <a:schemeClr val="tx1"/>
                </a:solidFill>
                <a:latin typeface="Agency FB" pitchFamily="34" charset="0"/>
              </a:rPr>
              <a:t>Banyak koperasi kekurangan modal dan sulit untuk mendapatkannya</a:t>
            </a:r>
          </a:p>
          <a:p>
            <a:pPr lvl="0" algn="just"/>
            <a:r>
              <a:rPr lang="id-ID" sz="2700" dirty="0">
                <a:solidFill>
                  <a:schemeClr val="tx1"/>
                </a:solidFill>
                <a:latin typeface="Agency FB" pitchFamily="34" charset="0"/>
              </a:rPr>
              <a:t>Banyak anggota koperasi yang kurang sadar tentang hak dan kewajibannya terhadap koperasi</a:t>
            </a:r>
          </a:p>
          <a:p>
            <a:pPr lvl="0" algn="just"/>
            <a:r>
              <a:rPr lang="id-ID" sz="2700" dirty="0">
                <a:solidFill>
                  <a:schemeClr val="tx1"/>
                </a:solidFill>
                <a:latin typeface="Agency FB" pitchFamily="34" charset="0"/>
              </a:rPr>
              <a:t>Kurangnya kemampuan pengurus sehingga memperlambat kemajuan koperasi</a:t>
            </a:r>
          </a:p>
          <a:p>
            <a:pPr>
              <a:buNone/>
            </a:pPr>
            <a:endParaRPr lang="id-ID" sz="2800" b="1" dirty="0" smtClean="0">
              <a:latin typeface="Adorable" pitchFamily="66"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b="1" dirty="0" smtClean="0">
                <a:latin typeface="Balker" pitchFamily="2" charset="0"/>
              </a:rPr>
              <a:t>BUMN (Badan Usaha Milik Negara)</a:t>
            </a:r>
            <a:endParaRPr lang="id-ID" sz="4000" b="1" dirty="0">
              <a:latin typeface="Balker" pitchFamily="2" charset="0"/>
            </a:endParaRPr>
          </a:p>
        </p:txBody>
      </p:sp>
      <p:sp>
        <p:nvSpPr>
          <p:cNvPr id="3" name="Content Placeholder 2"/>
          <p:cNvSpPr>
            <a:spLocks noGrp="1"/>
          </p:cNvSpPr>
          <p:nvPr>
            <p:ph idx="1"/>
          </p:nvPr>
        </p:nvSpPr>
        <p:spPr>
          <a:xfrm>
            <a:off x="428596" y="1214422"/>
            <a:ext cx="8215370" cy="5357850"/>
          </a:xfrm>
        </p:spPr>
        <p:txBody>
          <a:bodyPr/>
          <a:lstStyle/>
          <a:p>
            <a:pPr>
              <a:buNone/>
            </a:pPr>
            <a:r>
              <a:rPr lang="id-ID" sz="2800" b="1" dirty="0" smtClean="0">
                <a:latin typeface="Adorable" pitchFamily="66" charset="0"/>
              </a:rPr>
              <a:t>Pengertian </a:t>
            </a:r>
          </a:p>
          <a:p>
            <a:pPr lvl="0" algn="just">
              <a:buNone/>
            </a:pPr>
            <a:r>
              <a:rPr lang="id-ID" b="1" dirty="0" smtClean="0">
                <a:solidFill>
                  <a:schemeClr val="tx1"/>
                </a:solidFill>
                <a:latin typeface="Agency FB" pitchFamily="34" charset="0"/>
                <a:cs typeface="Andalus" pitchFamily="18" charset="-78"/>
              </a:rPr>
              <a:t>	</a:t>
            </a:r>
            <a:r>
              <a:rPr lang="id-ID" sz="2800" b="1" dirty="0" smtClean="0">
                <a:solidFill>
                  <a:schemeClr val="tx1"/>
                </a:solidFill>
                <a:latin typeface="Agency FB" pitchFamily="34" charset="0"/>
                <a:cs typeface="Andalus" pitchFamily="18" charset="-78"/>
              </a:rPr>
              <a:t>BUMN </a:t>
            </a:r>
            <a:r>
              <a:rPr lang="id-ID" sz="2800" b="1" dirty="0">
                <a:solidFill>
                  <a:schemeClr val="tx1"/>
                </a:solidFill>
                <a:latin typeface="Agency FB" pitchFamily="34" charset="0"/>
                <a:cs typeface="Andalus" pitchFamily="18" charset="-78"/>
              </a:rPr>
              <a:t>(Badan Usaha Milik Negara) </a:t>
            </a:r>
            <a:r>
              <a:rPr lang="id-ID" sz="2800" dirty="0">
                <a:solidFill>
                  <a:schemeClr val="tx1"/>
                </a:solidFill>
                <a:latin typeface="Agency FB" pitchFamily="34" charset="0"/>
                <a:cs typeface="Andalus" pitchFamily="18" charset="-78"/>
              </a:rPr>
              <a:t>adalah badan usaha yang seluruhnya atau sebagian besar modalnya dimiliki oleh negara melalui penyertaan secara langsung yang berasal dari kekayaan negara yang dipisahkan. </a:t>
            </a:r>
            <a:endParaRPr lang="id-ID" sz="2800" dirty="0" smtClean="0">
              <a:solidFill>
                <a:schemeClr val="tx1"/>
              </a:solidFill>
              <a:latin typeface="Agency FB" pitchFamily="34" charset="0"/>
              <a:cs typeface="Andalus" pitchFamily="18" charset="-78"/>
            </a:endParaRPr>
          </a:p>
          <a:p>
            <a:pPr lvl="0" algn="just">
              <a:buNone/>
            </a:pPr>
            <a:endParaRPr lang="id-ID" sz="2800" dirty="0">
              <a:latin typeface="Agency FB" pitchFamily="34" charset="0"/>
              <a:cs typeface="Andalus" pitchFamily="18" charset="-78"/>
            </a:endParaRPr>
          </a:p>
          <a:p>
            <a:pPr lvl="0" algn="just">
              <a:buNone/>
            </a:pPr>
            <a:r>
              <a:rPr lang="id-ID" sz="2800" b="1" dirty="0" smtClean="0">
                <a:solidFill>
                  <a:schemeClr val="tx1"/>
                </a:solidFill>
                <a:latin typeface="Adorable" pitchFamily="66" charset="0"/>
                <a:cs typeface="Andalus" pitchFamily="18" charset="-78"/>
              </a:rPr>
              <a:t>Peranan BUMN</a:t>
            </a:r>
          </a:p>
          <a:p>
            <a:pPr marL="514350" lvl="0" indent="-514350" algn="just">
              <a:buFont typeface="+mj-lt"/>
              <a:buAutoNum type="arabicPeriod"/>
            </a:pPr>
            <a:r>
              <a:rPr lang="id-ID" sz="2800" dirty="0">
                <a:solidFill>
                  <a:schemeClr val="tx1"/>
                </a:solidFill>
                <a:latin typeface="Agency FB" pitchFamily="34" charset="0"/>
              </a:rPr>
              <a:t>Menyediakan lapangan kerja/pekerjaan bagi masyarakat sehingga mengurangi jumlah pengangguran. </a:t>
            </a:r>
            <a:endParaRPr lang="id-ID" sz="2800" dirty="0" smtClean="0">
              <a:solidFill>
                <a:schemeClr val="tx1"/>
              </a:solidFill>
              <a:latin typeface="Agency FB" pitchFamily="34" charset="0"/>
            </a:endParaRPr>
          </a:p>
          <a:p>
            <a:pPr marL="514350" lvl="0" indent="-514350" algn="just">
              <a:buFont typeface="+mj-lt"/>
              <a:buAutoNum type="arabicPeriod"/>
            </a:pPr>
            <a:r>
              <a:rPr lang="id-ID" sz="2800" dirty="0" smtClean="0">
                <a:solidFill>
                  <a:schemeClr val="tx1"/>
                </a:solidFill>
                <a:latin typeface="Agency FB" pitchFamily="34" charset="0"/>
              </a:rPr>
              <a:t>Memberikan </a:t>
            </a:r>
            <a:r>
              <a:rPr lang="id-ID" sz="2800" dirty="0">
                <a:solidFill>
                  <a:schemeClr val="tx1"/>
                </a:solidFill>
                <a:latin typeface="Agency FB" pitchFamily="34" charset="0"/>
              </a:rPr>
              <a:t>pengarahan serta bantuan untuk para pengusahaan golongan ekonomi lemah, baik untuk koperasi maupun ukm. </a:t>
            </a:r>
          </a:p>
          <a:p>
            <a:pPr lvl="0" algn="just">
              <a:buNone/>
            </a:pPr>
            <a:endParaRPr lang="id-ID" sz="2800" b="1" dirty="0">
              <a:solidFill>
                <a:schemeClr val="tx1"/>
              </a:solidFill>
              <a:latin typeface="Amaze" pitchFamily="34" charset="0"/>
              <a:cs typeface="Andalus" pitchFamily="18" charset="-78"/>
            </a:endParaRPr>
          </a:p>
          <a:p>
            <a:pPr algn="just">
              <a:buNone/>
            </a:pPr>
            <a:endParaRPr lang="id-ID" b="1" dirty="0" smtClean="0">
              <a:latin typeface="appleberry" pitchFamily="2" charset="0"/>
              <a:cs typeface="Aparajita" pitchFamily="34" charset="0"/>
            </a:endParaRPr>
          </a:p>
          <a:p>
            <a:pPr>
              <a:buNone/>
            </a:pPr>
            <a:endParaRPr lang="id-ID" b="1" dirty="0">
              <a:latin typeface="Amaze"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00042"/>
            <a:ext cx="8001056" cy="5772172"/>
          </a:xfrm>
        </p:spPr>
        <p:txBody>
          <a:bodyPr/>
          <a:lstStyle/>
          <a:p>
            <a:pPr marL="514350" lvl="0" indent="-514350" algn="just">
              <a:buFont typeface="+mj-lt"/>
              <a:buAutoNum type="arabicPeriod" startAt="3"/>
            </a:pPr>
            <a:r>
              <a:rPr lang="id-ID" sz="2800" dirty="0" smtClean="0">
                <a:solidFill>
                  <a:schemeClr val="tx1"/>
                </a:solidFill>
                <a:latin typeface="Agency FB" pitchFamily="34" charset="0"/>
              </a:rPr>
              <a:t>Memberikan sumbangan untuk mempercepat pertumbuhan ekonomi secara nasional. </a:t>
            </a:r>
          </a:p>
          <a:p>
            <a:pPr marL="514350" lvl="0" indent="-514350" algn="just">
              <a:buFont typeface="+mj-lt"/>
              <a:buAutoNum type="arabicPeriod" startAt="3"/>
            </a:pPr>
            <a:r>
              <a:rPr lang="id-ID" sz="2800" dirty="0" smtClean="0">
                <a:solidFill>
                  <a:schemeClr val="tx1"/>
                </a:solidFill>
                <a:latin typeface="Agency FB" pitchFamily="34" charset="0"/>
              </a:rPr>
              <a:t>Menjadi perintis usaha yang belum dilaksanakan oleh koperasi dan pihak swasta, seperti menyediakan kebutuhan masyarakat dengan barang dan jasa yang bermutu serta memadai. </a:t>
            </a:r>
          </a:p>
          <a:p>
            <a:pPr marL="514350" lvl="0" indent="-514350" algn="just">
              <a:buFont typeface="+mj-lt"/>
              <a:buAutoNum type="arabicPeriod" startAt="3"/>
            </a:pPr>
            <a:r>
              <a:rPr lang="id-ID" sz="2800" dirty="0" smtClean="0">
                <a:solidFill>
                  <a:schemeClr val="tx1"/>
                </a:solidFill>
                <a:latin typeface="Agency FB" pitchFamily="34" charset="0"/>
              </a:rPr>
              <a:t>Pemerintah dapat melayani masyarakat secara maksimal dengan adanya BUMN.</a:t>
            </a:r>
          </a:p>
          <a:p>
            <a:pPr marL="514350" lvl="0" indent="-514350" algn="just">
              <a:buFont typeface="+mj-lt"/>
              <a:buAutoNum type="arabicPeriod" startAt="3"/>
            </a:pPr>
            <a:r>
              <a:rPr lang="id-ID" sz="2800" dirty="0" smtClean="0">
                <a:solidFill>
                  <a:schemeClr val="tx1"/>
                </a:solidFill>
                <a:latin typeface="Agency FB" pitchFamily="34" charset="0"/>
              </a:rPr>
              <a:t>Menjadi sumber pendapatan negara dari pendapatan non pajak untuk mengisi kas negara.</a:t>
            </a:r>
          </a:p>
          <a:p>
            <a:pPr marL="514350" lvl="0" indent="-514350" algn="just">
              <a:buFont typeface="+mj-lt"/>
              <a:buAutoNum type="arabicPeriod" startAt="3"/>
            </a:pPr>
            <a:r>
              <a:rPr lang="id-ID" sz="2800" dirty="0" smtClean="0">
                <a:solidFill>
                  <a:schemeClr val="tx1"/>
                </a:solidFill>
                <a:latin typeface="Agency FB" pitchFamily="34" charset="0"/>
              </a:rPr>
              <a:t>Mencegah agar cabang-cabang produksi yang penting tidak dikuasai oleh sekelompok masyarakat tertentu. </a:t>
            </a:r>
          </a:p>
          <a:p>
            <a:pPr algn="just">
              <a:buNone/>
            </a:pPr>
            <a:endParaRPr lang="id-ID" sz="28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4)">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72560" cy="6429419"/>
          </a:xfrm>
        </p:spPr>
        <p:txBody>
          <a:bodyPr/>
          <a:lstStyle/>
          <a:p>
            <a:pPr marL="514350" indent="-514350" algn="just">
              <a:buNone/>
            </a:pPr>
            <a:r>
              <a:rPr lang="id-ID" sz="2800" b="1" dirty="0" smtClean="0">
                <a:latin typeface="Adorable" pitchFamily="66" charset="0"/>
              </a:rPr>
              <a:t>Bentuk-bentuk BUMN </a:t>
            </a:r>
          </a:p>
          <a:p>
            <a:pPr marL="514350" indent="-514350" algn="just">
              <a:buFont typeface="+mj-lt"/>
              <a:buAutoNum type="alphaUcPeriod"/>
            </a:pPr>
            <a:r>
              <a:rPr lang="id-ID" sz="2800" b="1" dirty="0">
                <a:latin typeface="Adorable" pitchFamily="66" charset="0"/>
              </a:rPr>
              <a:t> </a:t>
            </a:r>
            <a:r>
              <a:rPr lang="id-ID" sz="2800" b="1" dirty="0" smtClean="0">
                <a:latin typeface="Adorable" pitchFamily="66" charset="0"/>
              </a:rPr>
              <a:t>Perusahaan Perseroan  (Persero)</a:t>
            </a:r>
          </a:p>
          <a:p>
            <a:pPr algn="just">
              <a:buNone/>
            </a:pPr>
            <a:r>
              <a:rPr lang="id-ID" sz="2800" dirty="0" smtClean="0">
                <a:solidFill>
                  <a:schemeClr val="tx1"/>
                </a:solidFill>
                <a:latin typeface="Agency FB" pitchFamily="34" charset="0"/>
              </a:rPr>
              <a:t>		Perusahaan </a:t>
            </a:r>
            <a:r>
              <a:rPr lang="id-ID" sz="2800" dirty="0">
                <a:solidFill>
                  <a:schemeClr val="tx1"/>
                </a:solidFill>
                <a:latin typeface="Agency FB" pitchFamily="34" charset="0"/>
              </a:rPr>
              <a:t>perseroan adalah BUMN yang berbentuk </a:t>
            </a:r>
            <a:r>
              <a:rPr lang="id-ID" sz="2800" dirty="0" smtClean="0">
                <a:solidFill>
                  <a:schemeClr val="tx1"/>
                </a:solidFill>
                <a:latin typeface="Agency FB" pitchFamily="34" charset="0"/>
              </a:rPr>
              <a:t>perseroan</a:t>
            </a:r>
            <a:r>
              <a:rPr lang="id-ID" sz="2800" dirty="0">
                <a:solidFill>
                  <a:schemeClr val="tx1"/>
                </a:solidFill>
                <a:latin typeface="Agency FB" pitchFamily="34" charset="0"/>
              </a:rPr>
              <a:t>. Karena keterbatasan modal yang dimiliki oleh pemerintah maka dijuallah sahamnya kepada swasta. Tujuan pendirian Persero adalah : </a:t>
            </a:r>
          </a:p>
          <a:p>
            <a:pPr lvl="1" algn="just"/>
            <a:r>
              <a:rPr lang="id-ID" dirty="0">
                <a:solidFill>
                  <a:schemeClr val="tx1"/>
                </a:solidFill>
                <a:latin typeface="Agency FB" pitchFamily="34" charset="0"/>
              </a:rPr>
              <a:t>Menyediakan barang atau jasa yang bermutu dan berdaya saing  kuat. </a:t>
            </a:r>
          </a:p>
          <a:p>
            <a:pPr lvl="1" algn="just"/>
            <a:r>
              <a:rPr lang="id-ID" dirty="0" smtClean="0">
                <a:solidFill>
                  <a:schemeClr val="tx1"/>
                </a:solidFill>
                <a:latin typeface="Agency FB" pitchFamily="34" charset="0"/>
              </a:rPr>
              <a:t>Mengejar </a:t>
            </a:r>
            <a:r>
              <a:rPr lang="id-ID" dirty="0">
                <a:solidFill>
                  <a:schemeClr val="tx1"/>
                </a:solidFill>
                <a:latin typeface="Agency FB" pitchFamily="34" charset="0"/>
              </a:rPr>
              <a:t>keuntungan guna meningkatkan nilai </a:t>
            </a:r>
            <a:r>
              <a:rPr lang="id-ID" dirty="0" smtClean="0">
                <a:solidFill>
                  <a:schemeClr val="tx1"/>
                </a:solidFill>
                <a:latin typeface="Agency FB" pitchFamily="34" charset="0"/>
              </a:rPr>
              <a:t>perusahaan</a:t>
            </a:r>
          </a:p>
          <a:p>
            <a:pPr algn="just">
              <a:buNone/>
            </a:pPr>
            <a:r>
              <a:rPr lang="id-ID" sz="2800" dirty="0" smtClean="0">
                <a:solidFill>
                  <a:schemeClr val="tx1"/>
                </a:solidFill>
                <a:latin typeface="Agency FB" pitchFamily="34" charset="0"/>
              </a:rPr>
              <a:t>	Ciri-ciri </a:t>
            </a:r>
            <a:r>
              <a:rPr lang="id-ID" sz="2800" dirty="0">
                <a:solidFill>
                  <a:schemeClr val="tx1"/>
                </a:solidFill>
                <a:latin typeface="Agency FB" pitchFamily="34" charset="0"/>
              </a:rPr>
              <a:t>persero adalah sebagai berikut. </a:t>
            </a:r>
          </a:p>
          <a:p>
            <a:pPr lvl="1" algn="just"/>
            <a:r>
              <a:rPr lang="id-ID" dirty="0">
                <a:solidFill>
                  <a:schemeClr val="tx1"/>
                </a:solidFill>
                <a:latin typeface="Agency FB" pitchFamily="34" charset="0"/>
              </a:rPr>
              <a:t>Pendirian atas usulan menteri kepada presiden</a:t>
            </a:r>
          </a:p>
          <a:p>
            <a:pPr lvl="1" algn="just"/>
            <a:r>
              <a:rPr lang="id-ID" dirty="0">
                <a:solidFill>
                  <a:schemeClr val="tx1"/>
                </a:solidFill>
                <a:latin typeface="Agency FB" pitchFamily="34" charset="0"/>
              </a:rPr>
              <a:t>Status hukumnya yaitu dalam bentuk badan hukum, yaitu berdasarkan Kitab Undang-Undang Hukum Dagang (KUHD) dan peraturan pemerintah (PP) pendirian usaha</a:t>
            </a:r>
          </a:p>
          <a:p>
            <a:pPr lvl="1" algn="just">
              <a:buNone/>
            </a:pPr>
            <a:endParaRPr lang="id-ID" dirty="0">
              <a:solidFill>
                <a:schemeClr val="tx1"/>
              </a:solidFill>
              <a:latin typeface="Agency FB" pitchFamily="34" charset="0"/>
            </a:endParaRPr>
          </a:p>
          <a:p>
            <a:pPr marL="514350" indent="-514350" algn="just">
              <a:buNone/>
            </a:pPr>
            <a:endParaRPr lang="id-ID" sz="2800" b="1" dirty="0" smtClean="0">
              <a:latin typeface="Adorable" pitchFamily="66" charset="0"/>
            </a:endParaRPr>
          </a:p>
          <a:p>
            <a:pPr marL="514350" indent="-514350" algn="just">
              <a:buNone/>
            </a:pPr>
            <a:r>
              <a:rPr lang="id-ID" sz="2800" b="1" dirty="0">
                <a:latin typeface="Adorable" pitchFamily="66" charset="0"/>
              </a:rPr>
              <a:t>	</a:t>
            </a:r>
            <a:endParaRPr lang="id-ID" sz="2800" b="1" dirty="0" smtClean="0">
              <a:latin typeface="Adorable" pitchFamily="66" charset="0"/>
            </a:endParaRPr>
          </a:p>
          <a:p>
            <a:pPr marL="514350" indent="-514350" algn="just">
              <a:buFont typeface="+mj-lt"/>
              <a:buAutoNum type="alphaUcPeriod"/>
            </a:pPr>
            <a:endParaRPr lang="id-ID" sz="2800" b="1" dirty="0">
              <a:latin typeface="Amaze" pitchFamily="34"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par>
                                <p:cTn id="27" presetID="34"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from="(-#ppt_w/2)" to="(#ppt_x)" calcmode="lin" valueType="num">
                                      <p:cBhvr>
                                        <p:cTn id="29" dur="600" fill="hold">
                                          <p:stCondLst>
                                            <p:cond delay="0"/>
                                          </p:stCondLst>
                                        </p:cTn>
                                        <p:tgtEl>
                                          <p:spTgt spid="3">
                                            <p:txEl>
                                              <p:pRg st="3" end="3"/>
                                            </p:txEl>
                                          </p:spTgt>
                                        </p:tgtEl>
                                        <p:attrNameLst>
                                          <p:attrName>ppt_x</p:attrName>
                                        </p:attrNameLst>
                                      </p:cBhvr>
                                    </p:anim>
                                    <p:anim from="0" to="-1.0" calcmode="lin" valueType="num">
                                      <p:cBhvr>
                                        <p:cTn id="30" dur="200" decel="50000" autoRev="1" fill="hold">
                                          <p:stCondLst>
                                            <p:cond delay="600"/>
                                          </p:stCondLst>
                                        </p:cTn>
                                        <p:tgtEl>
                                          <p:spTgt spid="3">
                                            <p:txEl>
                                              <p:pRg st="3" end="3"/>
                                            </p:txEl>
                                          </p:spTgt>
                                        </p:tgtEl>
                                        <p:attrNameLst>
                                          <p:attrName>xshear</p:attrName>
                                        </p:attrNameLst>
                                      </p:cBhvr>
                                    </p:anim>
                                    <p:animScale>
                                      <p:cBhvr>
                                        <p:cTn id="31" dur="200" decel="100000" autoRev="1" fill="hold">
                                          <p:stCondLst>
                                            <p:cond delay="600"/>
                                          </p:stCondLst>
                                        </p:cTn>
                                        <p:tgtEl>
                                          <p:spTgt spid="3">
                                            <p:txEl>
                                              <p:pRg st="3" end="3"/>
                                            </p:txEl>
                                          </p:spTgt>
                                        </p:tgtEl>
                                      </p:cBhvr>
                                      <p:from x="100000" y="100000"/>
                                      <p:to x="80000" y="100000"/>
                                    </p:animScale>
                                    <p:anim by="(#ppt_h/3+#ppt_w*0.1)" calcmode="lin" valueType="num">
                                      <p:cBhvr additive="sum">
                                        <p:cTn id="32" dur="200" decel="100000" autoRev="1" fill="hold">
                                          <p:stCondLst>
                                            <p:cond delay="600"/>
                                          </p:stCondLst>
                                        </p:cTn>
                                        <p:tgtEl>
                                          <p:spTgt spid="3">
                                            <p:txEl>
                                              <p:pRg st="3" end="3"/>
                                            </p:txEl>
                                          </p:spTgt>
                                        </p:tgtEl>
                                        <p:attrNameLst>
                                          <p:attrName>ppt_x</p:attrName>
                                        </p:attrNameLst>
                                      </p:cBhvr>
                                    </p:anim>
                                  </p:childTnLst>
                                </p:cTn>
                              </p:par>
                              <p:par>
                                <p:cTn id="33" presetID="34"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from="(-#ppt_w/2)" to="(#ppt_x)" calcmode="lin" valueType="num">
                                      <p:cBhvr>
                                        <p:cTn id="35" dur="600" fill="hold">
                                          <p:stCondLst>
                                            <p:cond delay="0"/>
                                          </p:stCondLst>
                                        </p:cTn>
                                        <p:tgtEl>
                                          <p:spTgt spid="3">
                                            <p:txEl>
                                              <p:pRg st="4" end="4"/>
                                            </p:txEl>
                                          </p:spTgt>
                                        </p:tgtEl>
                                        <p:attrNameLst>
                                          <p:attrName>ppt_x</p:attrName>
                                        </p:attrNameLst>
                                      </p:cBhvr>
                                    </p:anim>
                                    <p:anim from="0" to="-1.0" calcmode="lin" valueType="num">
                                      <p:cBhvr>
                                        <p:cTn id="36" dur="200" decel="50000" autoRev="1" fill="hold">
                                          <p:stCondLst>
                                            <p:cond delay="600"/>
                                          </p:stCondLst>
                                        </p:cTn>
                                        <p:tgtEl>
                                          <p:spTgt spid="3">
                                            <p:txEl>
                                              <p:pRg st="4" end="4"/>
                                            </p:txEl>
                                          </p:spTgt>
                                        </p:tgtEl>
                                        <p:attrNameLst>
                                          <p:attrName>xshear</p:attrName>
                                        </p:attrNameLst>
                                      </p:cBhvr>
                                    </p:anim>
                                    <p:animScale>
                                      <p:cBhvr>
                                        <p:cTn id="37" dur="200" decel="100000" autoRev="1" fill="hold">
                                          <p:stCondLst>
                                            <p:cond delay="600"/>
                                          </p:stCondLst>
                                        </p:cTn>
                                        <p:tgtEl>
                                          <p:spTgt spid="3">
                                            <p:txEl>
                                              <p:pRg st="4" end="4"/>
                                            </p:txEl>
                                          </p:spTgt>
                                        </p:tgtEl>
                                      </p:cBhvr>
                                      <p:from x="100000" y="100000"/>
                                      <p:to x="80000" y="100000"/>
                                    </p:animScale>
                                    <p:anim by="(#ppt_h/3+#ppt_w*0.1)" calcmode="lin" valueType="num">
                                      <p:cBhvr additive="sum">
                                        <p:cTn id="38"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39" fill="hold">
                      <p:stCondLst>
                        <p:cond delay="indefinite"/>
                      </p:stCondLst>
                      <p:childTnLst>
                        <p:par>
                          <p:cTn id="40" fill="hold">
                            <p:stCondLst>
                              <p:cond delay="0"/>
                            </p:stCondLst>
                            <p:childTnLst>
                              <p:par>
                                <p:cTn id="41" presetID="34"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from="(-#ppt_w/2)" to="(#ppt_x)" calcmode="lin" valueType="num">
                                      <p:cBhvr>
                                        <p:cTn id="43" dur="600" fill="hold">
                                          <p:stCondLst>
                                            <p:cond delay="0"/>
                                          </p:stCondLst>
                                        </p:cTn>
                                        <p:tgtEl>
                                          <p:spTgt spid="3">
                                            <p:txEl>
                                              <p:pRg st="5" end="5"/>
                                            </p:txEl>
                                          </p:spTgt>
                                        </p:tgtEl>
                                        <p:attrNameLst>
                                          <p:attrName>ppt_x</p:attrName>
                                        </p:attrNameLst>
                                      </p:cBhvr>
                                    </p:anim>
                                    <p:anim from="0" to="-1.0" calcmode="lin" valueType="num">
                                      <p:cBhvr>
                                        <p:cTn id="44" dur="200" decel="50000" autoRev="1" fill="hold">
                                          <p:stCondLst>
                                            <p:cond delay="600"/>
                                          </p:stCondLst>
                                        </p:cTn>
                                        <p:tgtEl>
                                          <p:spTgt spid="3">
                                            <p:txEl>
                                              <p:pRg st="5" end="5"/>
                                            </p:txEl>
                                          </p:spTgt>
                                        </p:tgtEl>
                                        <p:attrNameLst>
                                          <p:attrName>xshear</p:attrName>
                                        </p:attrNameLst>
                                      </p:cBhvr>
                                    </p:anim>
                                    <p:animScale>
                                      <p:cBhvr>
                                        <p:cTn id="45" dur="200" decel="100000" autoRev="1" fill="hold">
                                          <p:stCondLst>
                                            <p:cond delay="600"/>
                                          </p:stCondLst>
                                        </p:cTn>
                                        <p:tgtEl>
                                          <p:spTgt spid="3">
                                            <p:txEl>
                                              <p:pRg st="5" end="5"/>
                                            </p:txEl>
                                          </p:spTgt>
                                        </p:tgtEl>
                                      </p:cBhvr>
                                      <p:from x="100000" y="100000"/>
                                      <p:to x="80000" y="100000"/>
                                    </p:animScale>
                                    <p:anim by="(#ppt_h/3+#ppt_w*0.1)" calcmode="lin" valueType="num">
                                      <p:cBhvr additive="sum">
                                        <p:cTn id="46" dur="200" decel="100000" autoRev="1" fill="hold">
                                          <p:stCondLst>
                                            <p:cond delay="600"/>
                                          </p:stCondLst>
                                        </p:cTn>
                                        <p:tgtEl>
                                          <p:spTgt spid="3">
                                            <p:txEl>
                                              <p:pRg st="5" end="5"/>
                                            </p:txEl>
                                          </p:spTgt>
                                        </p:tgtEl>
                                        <p:attrNameLst>
                                          <p:attrName>ppt_x</p:attrName>
                                        </p:attrNameLst>
                                      </p:cBhvr>
                                    </p:anim>
                                  </p:childTnLst>
                                </p:cTn>
                              </p:par>
                              <p:par>
                                <p:cTn id="47" presetID="34" presetClass="entr" presetSubtype="0" fill="hold" grpId="0"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from="(-#ppt_w/2)" to="(#ppt_x)" calcmode="lin" valueType="num">
                                      <p:cBhvr>
                                        <p:cTn id="49" dur="600" fill="hold">
                                          <p:stCondLst>
                                            <p:cond delay="0"/>
                                          </p:stCondLst>
                                        </p:cTn>
                                        <p:tgtEl>
                                          <p:spTgt spid="3">
                                            <p:txEl>
                                              <p:pRg st="6" end="6"/>
                                            </p:txEl>
                                          </p:spTgt>
                                        </p:tgtEl>
                                        <p:attrNameLst>
                                          <p:attrName>ppt_x</p:attrName>
                                        </p:attrNameLst>
                                      </p:cBhvr>
                                    </p:anim>
                                    <p:anim from="0" to="-1.0" calcmode="lin" valueType="num">
                                      <p:cBhvr>
                                        <p:cTn id="50" dur="200" decel="50000" autoRev="1" fill="hold">
                                          <p:stCondLst>
                                            <p:cond delay="600"/>
                                          </p:stCondLst>
                                        </p:cTn>
                                        <p:tgtEl>
                                          <p:spTgt spid="3">
                                            <p:txEl>
                                              <p:pRg st="6" end="6"/>
                                            </p:txEl>
                                          </p:spTgt>
                                        </p:tgtEl>
                                        <p:attrNameLst>
                                          <p:attrName>xshear</p:attrName>
                                        </p:attrNameLst>
                                      </p:cBhvr>
                                    </p:anim>
                                    <p:animScale>
                                      <p:cBhvr>
                                        <p:cTn id="51" dur="200" decel="100000" autoRev="1" fill="hold">
                                          <p:stCondLst>
                                            <p:cond delay="600"/>
                                          </p:stCondLst>
                                        </p:cTn>
                                        <p:tgtEl>
                                          <p:spTgt spid="3">
                                            <p:txEl>
                                              <p:pRg st="6" end="6"/>
                                            </p:txEl>
                                          </p:spTgt>
                                        </p:tgtEl>
                                      </p:cBhvr>
                                      <p:from x="100000" y="100000"/>
                                      <p:to x="80000" y="100000"/>
                                    </p:animScale>
                                    <p:anim by="(#ppt_h/3+#ppt_w*0.1)" calcmode="lin" valueType="num">
                                      <p:cBhvr additive="sum">
                                        <p:cTn id="52" dur="200" decel="100000" autoRev="1" fill="hold">
                                          <p:stCondLst>
                                            <p:cond delay="600"/>
                                          </p:stCondLst>
                                        </p:cTn>
                                        <p:tgtEl>
                                          <p:spTgt spid="3">
                                            <p:txEl>
                                              <p:pRg st="6" end="6"/>
                                            </p:txEl>
                                          </p:spTgt>
                                        </p:tgtEl>
                                        <p:attrNameLst>
                                          <p:attrName>ppt_x</p:attrName>
                                        </p:attrNameLst>
                                      </p:cBhvr>
                                    </p:anim>
                                  </p:childTnLst>
                                </p:cTn>
                              </p:par>
                              <p:par>
                                <p:cTn id="53" presetID="34"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from="(-#ppt_w/2)" to="(#ppt_x)" calcmode="lin" valueType="num">
                                      <p:cBhvr>
                                        <p:cTn id="55" dur="600" fill="hold">
                                          <p:stCondLst>
                                            <p:cond delay="0"/>
                                          </p:stCondLst>
                                        </p:cTn>
                                        <p:tgtEl>
                                          <p:spTgt spid="3">
                                            <p:txEl>
                                              <p:pRg st="7" end="7"/>
                                            </p:txEl>
                                          </p:spTgt>
                                        </p:tgtEl>
                                        <p:attrNameLst>
                                          <p:attrName>ppt_x</p:attrName>
                                        </p:attrNameLst>
                                      </p:cBhvr>
                                    </p:anim>
                                    <p:anim from="0" to="-1.0" calcmode="lin" valueType="num">
                                      <p:cBhvr>
                                        <p:cTn id="56" dur="200" decel="50000" autoRev="1" fill="hold">
                                          <p:stCondLst>
                                            <p:cond delay="600"/>
                                          </p:stCondLst>
                                        </p:cTn>
                                        <p:tgtEl>
                                          <p:spTgt spid="3">
                                            <p:txEl>
                                              <p:pRg st="7" end="7"/>
                                            </p:txEl>
                                          </p:spTgt>
                                        </p:tgtEl>
                                        <p:attrNameLst>
                                          <p:attrName>xshear</p:attrName>
                                        </p:attrNameLst>
                                      </p:cBhvr>
                                    </p:anim>
                                    <p:animScale>
                                      <p:cBhvr>
                                        <p:cTn id="57" dur="200" decel="100000" autoRev="1" fill="hold">
                                          <p:stCondLst>
                                            <p:cond delay="600"/>
                                          </p:stCondLst>
                                        </p:cTn>
                                        <p:tgtEl>
                                          <p:spTgt spid="3">
                                            <p:txEl>
                                              <p:pRg st="7" end="7"/>
                                            </p:txEl>
                                          </p:spTgt>
                                        </p:tgtEl>
                                      </p:cBhvr>
                                      <p:from x="100000" y="100000"/>
                                      <p:to x="80000" y="100000"/>
                                    </p:animScale>
                                    <p:anim by="(#ppt_h/3+#ppt_w*0.1)" calcmode="lin" valueType="num">
                                      <p:cBhvr additive="sum">
                                        <p:cTn id="58" dur="200" decel="100000" autoRev="1" fill="hold">
                                          <p:stCondLst>
                                            <p:cond delay="600"/>
                                          </p:stCondLst>
                                        </p:cTn>
                                        <p:tgtEl>
                                          <p:spTgt spid="3">
                                            <p:txEl>
                                              <p:pRg st="7" end="7"/>
                                            </p:txEl>
                                          </p:spTgt>
                                        </p:tgtEl>
                                        <p:attrNameLst>
                                          <p:attrName>ppt_x</p:attrName>
                                        </p:attrNameLst>
                                      </p:cBhvr>
                                    </p:anim>
                                  </p:childTnLst>
                                </p:cTn>
                              </p:par>
                            </p:childTnLst>
                          </p:cTn>
                        </p:par>
                      </p:childTnLst>
                    </p:cTn>
                  </p:par>
                  <p:par>
                    <p:cTn id="59" fill="hold">
                      <p:stCondLst>
                        <p:cond delay="indefinite"/>
                      </p:stCondLst>
                      <p:childTnLst>
                        <p:par>
                          <p:cTn id="60" fill="hold">
                            <p:stCondLst>
                              <p:cond delay="0"/>
                            </p:stCondLst>
                            <p:childTnLst>
                              <p:par>
                                <p:cTn id="61" presetID="34"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from="(-#ppt_w/2)" to="(#ppt_x)" calcmode="lin" valueType="num">
                                      <p:cBhvr>
                                        <p:cTn id="63" dur="600" fill="hold">
                                          <p:stCondLst>
                                            <p:cond delay="0"/>
                                          </p:stCondLst>
                                        </p:cTn>
                                        <p:tgtEl>
                                          <p:spTgt spid="3">
                                            <p:txEl>
                                              <p:pRg st="10" end="10"/>
                                            </p:txEl>
                                          </p:spTgt>
                                        </p:tgtEl>
                                        <p:attrNameLst>
                                          <p:attrName>ppt_x</p:attrName>
                                        </p:attrNameLst>
                                      </p:cBhvr>
                                    </p:anim>
                                    <p:anim from="0" to="-1.0" calcmode="lin" valueType="num">
                                      <p:cBhvr>
                                        <p:cTn id="64" dur="200" decel="50000" autoRev="1" fill="hold">
                                          <p:stCondLst>
                                            <p:cond delay="600"/>
                                          </p:stCondLst>
                                        </p:cTn>
                                        <p:tgtEl>
                                          <p:spTgt spid="3">
                                            <p:txEl>
                                              <p:pRg st="10" end="10"/>
                                            </p:txEl>
                                          </p:spTgt>
                                        </p:tgtEl>
                                        <p:attrNameLst>
                                          <p:attrName>xshear</p:attrName>
                                        </p:attrNameLst>
                                      </p:cBhvr>
                                    </p:anim>
                                    <p:animScale>
                                      <p:cBhvr>
                                        <p:cTn id="65" dur="200" decel="100000" autoRev="1" fill="hold">
                                          <p:stCondLst>
                                            <p:cond delay="600"/>
                                          </p:stCondLst>
                                        </p:cTn>
                                        <p:tgtEl>
                                          <p:spTgt spid="3">
                                            <p:txEl>
                                              <p:pRg st="10" end="10"/>
                                            </p:txEl>
                                          </p:spTgt>
                                        </p:tgtEl>
                                      </p:cBhvr>
                                      <p:from x="100000" y="100000"/>
                                      <p:to x="80000" y="100000"/>
                                    </p:animScale>
                                    <p:anim by="(#ppt_h/3+#ppt_w*0.1)" calcmode="lin" valueType="num">
                                      <p:cBhvr additive="sum">
                                        <p:cTn id="66" dur="200" decel="100000" autoRev="1" fill="hold">
                                          <p:stCondLst>
                                            <p:cond delay="600"/>
                                          </p:stCondLst>
                                        </p:cTn>
                                        <p:tgtEl>
                                          <p:spTgt spid="3">
                                            <p:txEl>
                                              <p:pRg st="10" end="1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358246" cy="6143667"/>
          </a:xfrm>
        </p:spPr>
        <p:txBody>
          <a:bodyPr/>
          <a:lstStyle/>
          <a:p>
            <a:pPr lvl="1" algn="just"/>
            <a:r>
              <a:rPr lang="id-ID" dirty="0" smtClean="0">
                <a:solidFill>
                  <a:schemeClr val="tx1"/>
                </a:solidFill>
                <a:latin typeface="Agency FB" pitchFamily="34" charset="0"/>
              </a:rPr>
              <a:t>Hubungan organisasi dengan pemerintah yaitu berdiri sendiri sebagai organisasi yang dicapai</a:t>
            </a:r>
          </a:p>
          <a:p>
            <a:pPr lvl="1" algn="just"/>
            <a:r>
              <a:rPr lang="id-ID" dirty="0" smtClean="0">
                <a:solidFill>
                  <a:schemeClr val="tx1"/>
                </a:solidFill>
                <a:latin typeface="Agency FB" pitchFamily="34" charset="0"/>
              </a:rPr>
              <a:t>Kepemilikan atau penguasaan oleh pemerintah dapat sepenuhnya atau sebagian yang dapat diketahui melalui kepemilikan saham secara keseluruhan, dan merupakan kekayaan negara yang dipisahkan.</a:t>
            </a:r>
          </a:p>
          <a:p>
            <a:pPr lvl="1" algn="just"/>
            <a:r>
              <a:rPr lang="id-ID" dirty="0" smtClean="0">
                <a:solidFill>
                  <a:schemeClr val="tx1"/>
                </a:solidFill>
                <a:latin typeface="Agency FB" pitchFamily="34" charset="0"/>
              </a:rPr>
              <a:t>Modal terdiri dari saham dan dapat diperjualbelikan di pasar modal</a:t>
            </a:r>
          </a:p>
          <a:p>
            <a:pPr lvl="1" algn="just"/>
            <a:r>
              <a:rPr lang="id-ID" dirty="0" smtClean="0">
                <a:solidFill>
                  <a:schemeClr val="tx1"/>
                </a:solidFill>
                <a:latin typeface="Agency FB" pitchFamily="34" charset="0"/>
              </a:rPr>
              <a:t>RUPS memegang kekuasaan tertinggi</a:t>
            </a:r>
          </a:p>
          <a:p>
            <a:pPr lvl="1" algn="just"/>
            <a:r>
              <a:rPr lang="id-ID" dirty="0" smtClean="0">
                <a:solidFill>
                  <a:schemeClr val="tx1"/>
                </a:solidFill>
                <a:latin typeface="Agency FB" pitchFamily="34" charset="0"/>
              </a:rPr>
              <a:t>Dipimpin oleh direksi</a:t>
            </a:r>
          </a:p>
          <a:p>
            <a:pPr lvl="1" algn="just"/>
            <a:r>
              <a:rPr lang="id-ID" dirty="0" smtClean="0">
                <a:solidFill>
                  <a:schemeClr val="tx1"/>
                </a:solidFill>
                <a:latin typeface="Agency FB" pitchFamily="34" charset="0"/>
              </a:rPr>
              <a:t>Tujuan utama mencari laba</a:t>
            </a:r>
          </a:p>
          <a:p>
            <a:pPr lvl="1" algn="just"/>
            <a:r>
              <a:rPr lang="id-ID" dirty="0" smtClean="0">
                <a:solidFill>
                  <a:schemeClr val="tx1"/>
                </a:solidFill>
                <a:latin typeface="Agency FB" pitchFamily="34" charset="0"/>
              </a:rPr>
              <a:t>Hubungan usaha diatur menurut hukum perdata</a:t>
            </a:r>
          </a:p>
          <a:p>
            <a:pPr lvl="1" algn="just"/>
            <a:r>
              <a:rPr lang="id-ID" dirty="0" smtClean="0">
                <a:solidFill>
                  <a:schemeClr val="tx1"/>
                </a:solidFill>
                <a:latin typeface="Agency FB" pitchFamily="34" charset="0"/>
              </a:rPr>
              <a:t>Status pegawai adalah pegawai swasta.</a:t>
            </a:r>
          </a:p>
          <a:p>
            <a:pPr algn="just">
              <a:buNone/>
            </a:pPr>
            <a:endParaRPr lang="id-ID" sz="2800" dirty="0">
              <a:latin typeface="Agency FB"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4)">
                                      <p:cBhvr>
                                        <p:cTn id="10" dur="2000"/>
                                        <p:tgtEl>
                                          <p:spTgt spid="3">
                                            <p:txEl>
                                              <p:pRg st="1" end="1"/>
                                            </p:txEl>
                                          </p:spTgt>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4)">
                                      <p:cBhvr>
                                        <p:cTn id="13" dur="2000"/>
                                        <p:tgtEl>
                                          <p:spTgt spid="3">
                                            <p:txEl>
                                              <p:pRg st="2" end="2"/>
                                            </p:txEl>
                                          </p:spTgt>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4)">
                                      <p:cBhvr>
                                        <p:cTn id="16" dur="2000"/>
                                        <p:tgtEl>
                                          <p:spTgt spid="3">
                                            <p:txEl>
                                              <p:pRg st="3" end="3"/>
                                            </p:txEl>
                                          </p:spTgt>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4)">
                                      <p:cBhvr>
                                        <p:cTn id="19" dur="2000"/>
                                        <p:tgtEl>
                                          <p:spTgt spid="3">
                                            <p:txEl>
                                              <p:pRg st="4" end="4"/>
                                            </p:txEl>
                                          </p:spTgt>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4)">
                                      <p:cBhvr>
                                        <p:cTn id="22" dur="2000"/>
                                        <p:tgtEl>
                                          <p:spTgt spid="3">
                                            <p:txEl>
                                              <p:pRg st="5" end="5"/>
                                            </p:txEl>
                                          </p:spTgt>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heel(4)">
                                      <p:cBhvr>
                                        <p:cTn id="25" dur="2000"/>
                                        <p:tgtEl>
                                          <p:spTgt spid="3">
                                            <p:txEl>
                                              <p:pRg st="6" end="6"/>
                                            </p:txEl>
                                          </p:spTgt>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heel(4)">
                                      <p:cBhvr>
                                        <p:cTn id="2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572560" cy="6000792"/>
          </a:xfrm>
        </p:spPr>
        <p:txBody>
          <a:bodyPr/>
          <a:lstStyle/>
          <a:p>
            <a:pPr marL="514350" indent="-514350" algn="just">
              <a:buFont typeface="+mj-lt"/>
              <a:buAutoNum type="alphaUcPeriod" startAt="2"/>
            </a:pPr>
            <a:r>
              <a:rPr lang="id-ID" sz="2800" b="1" dirty="0" smtClean="0">
                <a:latin typeface="Adorable" pitchFamily="66" charset="0"/>
              </a:rPr>
              <a:t>Perusahaan Umum (Perum)</a:t>
            </a:r>
            <a:endParaRPr lang="id-ID" sz="2800" dirty="0" smtClean="0">
              <a:latin typeface="Adorable" pitchFamily="66" charset="0"/>
            </a:endParaRPr>
          </a:p>
          <a:p>
            <a:pPr marL="514350" indent="-514350" algn="just">
              <a:buNone/>
            </a:pPr>
            <a:r>
              <a:rPr lang="id-ID" sz="2800" dirty="0" smtClean="0">
                <a:solidFill>
                  <a:schemeClr val="tx1"/>
                </a:solidFill>
                <a:latin typeface="Agency FB" pitchFamily="34" charset="0"/>
              </a:rPr>
              <a:t>	Perusahaan umum adalah BUMN yang seluruh modalnya dimiliki oleh negara dan tidak terbagi atas saham, yang bertujuan untuk kemanfaatan umum berupa penyediaan barang atau jasa yang bermutu dan sekaligus mencari keuntungan yang berdasar prinsip pengelolaan perusahaan.</a:t>
            </a:r>
          </a:p>
          <a:p>
            <a:pPr marL="514350" indent="-514350" algn="just">
              <a:buNone/>
            </a:pPr>
            <a:r>
              <a:rPr lang="id-ID" sz="2800" b="1" dirty="0" smtClean="0">
                <a:latin typeface="Agency FB" pitchFamily="34" charset="0"/>
              </a:rPr>
              <a:t>	</a:t>
            </a:r>
            <a:r>
              <a:rPr lang="id-ID" sz="2800" dirty="0" smtClean="0">
                <a:latin typeface="Agency FB" pitchFamily="34" charset="0"/>
              </a:rPr>
              <a:t>Ciri-ciri perum : </a:t>
            </a:r>
          </a:p>
          <a:p>
            <a:pPr lvl="1" algn="just"/>
            <a:r>
              <a:rPr lang="id-ID" dirty="0" smtClean="0">
                <a:solidFill>
                  <a:schemeClr val="tx1"/>
                </a:solidFill>
                <a:latin typeface="Agency FB" pitchFamily="34" charset="0"/>
              </a:rPr>
              <a:t>Pendirian perum diusulkan oleh menteri kepada presiden.</a:t>
            </a:r>
          </a:p>
          <a:p>
            <a:pPr lvl="1" algn="just"/>
            <a:r>
              <a:rPr lang="id-ID" dirty="0" smtClean="0">
                <a:solidFill>
                  <a:schemeClr val="tx1"/>
                </a:solidFill>
                <a:latin typeface="Agency FB" pitchFamily="34" charset="0"/>
              </a:rPr>
              <a:t>Statusnya adalah suatu badan hukum berbentuk perusahaan negara yaitu UU No.19 PP tahun 1960 dan PP tentang pendirian usaha</a:t>
            </a:r>
          </a:p>
          <a:p>
            <a:pPr lvl="1" algn="just"/>
            <a:r>
              <a:rPr lang="id-ID" dirty="0" smtClean="0">
                <a:solidFill>
                  <a:schemeClr val="tx1"/>
                </a:solidFill>
                <a:latin typeface="Agency FB" pitchFamily="34" charset="0"/>
              </a:rPr>
              <a:t>Modal seluruhnya dimiliki oleh negara dan kekayaan negara yang dipisahkan dari APBN</a:t>
            </a:r>
          </a:p>
          <a:p>
            <a:pPr marL="514350" indent="-514350" algn="just">
              <a:buNone/>
            </a:pPr>
            <a:endParaRPr lang="id-ID" sz="2800" b="1" dirty="0" smtClean="0">
              <a:latin typeface="Agency FB" pitchFamily="34" charset="0"/>
            </a:endParaRPr>
          </a:p>
          <a:p>
            <a:pPr algn="just">
              <a:buNone/>
            </a:pPr>
            <a:endParaRPr lang="id-ID" sz="2800" b="1" dirty="0">
              <a:latin typeface="Agency FB" pitchFamily="34" charset="0"/>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par>
                                <p:cTn id="18" presetID="2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edge">
                                      <p:cBhvr>
                                        <p:cTn id="20" dur="2000"/>
                                        <p:tgtEl>
                                          <p:spTgt spid="3">
                                            <p:txEl>
                                              <p:pRg st="3" end="3"/>
                                            </p:txEl>
                                          </p:spTgt>
                                        </p:tgtEl>
                                      </p:cBhvr>
                                    </p:animEffect>
                                  </p:childTnLst>
                                </p:cTn>
                              </p:par>
                              <p:par>
                                <p:cTn id="21" presetID="2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edge">
                                      <p:cBhvr>
                                        <p:cTn id="23" dur="2000"/>
                                        <p:tgtEl>
                                          <p:spTgt spid="3">
                                            <p:txEl>
                                              <p:pRg st="4" end="4"/>
                                            </p:txEl>
                                          </p:spTgt>
                                        </p:tgtEl>
                                      </p:cBhvr>
                                    </p:animEffect>
                                  </p:childTnLst>
                                </p:cTn>
                              </p:par>
                              <p:par>
                                <p:cTn id="24" presetID="2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edge">
                                      <p:cBhvr>
                                        <p:cTn id="2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7986714" cy="6143668"/>
          </a:xfrm>
        </p:spPr>
        <p:txBody>
          <a:bodyPr/>
          <a:lstStyle/>
          <a:p>
            <a:pPr lvl="1" algn="just"/>
            <a:r>
              <a:rPr lang="id-ID" dirty="0">
                <a:solidFill>
                  <a:schemeClr val="tx1"/>
                </a:solidFill>
                <a:latin typeface="Agency FB" pitchFamily="34" charset="0"/>
                <a:cs typeface="Andalus" pitchFamily="18" charset="-78"/>
              </a:rPr>
              <a:t>Dapat melakukan penyertaan modal dalam badan usaha lain dan dapat memperoleh kredit dari dalam dan luar negeri atau dari masyarakat dalam bentuk obligasi</a:t>
            </a:r>
          </a:p>
          <a:p>
            <a:pPr lvl="1" algn="just"/>
            <a:r>
              <a:rPr lang="id-ID" dirty="0">
                <a:solidFill>
                  <a:schemeClr val="tx1"/>
                </a:solidFill>
                <a:latin typeface="Agency FB" pitchFamily="34" charset="0"/>
                <a:cs typeface="Andalus" pitchFamily="18" charset="-78"/>
              </a:rPr>
              <a:t>Dipimpin oleh direksi</a:t>
            </a:r>
          </a:p>
          <a:p>
            <a:pPr lvl="1" algn="just"/>
            <a:r>
              <a:rPr lang="id-ID" dirty="0" smtClean="0">
                <a:solidFill>
                  <a:schemeClr val="tx1"/>
                </a:solidFill>
                <a:latin typeface="Agency FB" pitchFamily="34" charset="0"/>
                <a:cs typeface="Andalus" pitchFamily="18" charset="-78"/>
              </a:rPr>
              <a:t>Usahanya melayani </a:t>
            </a:r>
            <a:r>
              <a:rPr lang="id-ID" dirty="0">
                <a:solidFill>
                  <a:schemeClr val="tx1"/>
                </a:solidFill>
                <a:latin typeface="Agency FB" pitchFamily="34" charset="0"/>
                <a:cs typeface="Andalus" pitchFamily="18" charset="-78"/>
              </a:rPr>
              <a:t>kepentingan umum berupa penyediaan barang atau jasa yang berkualitas dengan harga terjangkau oleh masyarakat dan sekaligus memperoleh keuntungan berdasarkan prinsip pengelolaan perusahaan yang sehat.</a:t>
            </a:r>
          </a:p>
          <a:p>
            <a:pPr lvl="1" algn="just"/>
            <a:r>
              <a:rPr lang="id-ID" dirty="0">
                <a:solidFill>
                  <a:schemeClr val="tx1"/>
                </a:solidFill>
                <a:latin typeface="Agency FB" pitchFamily="34" charset="0"/>
                <a:cs typeface="Andalus" pitchFamily="18" charset="-78"/>
              </a:rPr>
              <a:t>Dapat menuntut dan dituntut serta hubungan hukumnya diatur secara hukum perdata.</a:t>
            </a:r>
          </a:p>
          <a:p>
            <a:pPr lvl="1" algn="just"/>
            <a:r>
              <a:rPr lang="id-ID" dirty="0" smtClean="0">
                <a:solidFill>
                  <a:schemeClr val="tx1"/>
                </a:solidFill>
                <a:latin typeface="Agency FB" pitchFamily="34" charset="0"/>
                <a:cs typeface="Andalus" pitchFamily="18" charset="-78"/>
              </a:rPr>
              <a:t>Pegawainya diatur </a:t>
            </a:r>
            <a:r>
              <a:rPr lang="id-ID" dirty="0">
                <a:solidFill>
                  <a:schemeClr val="tx1"/>
                </a:solidFill>
                <a:latin typeface="Agency FB" pitchFamily="34" charset="0"/>
                <a:cs typeface="Andalus" pitchFamily="18" charset="-78"/>
              </a:rPr>
              <a:t>tersendiri di luar ketentuan yang berlaku bagi pegawai negeri atau persero</a:t>
            </a:r>
          </a:p>
          <a:p>
            <a:pPr algn="just">
              <a:buNone/>
            </a:pPr>
            <a:endParaRPr lang="id-ID" sz="2800" dirty="0">
              <a:latin typeface="Agency FB" pitchFamily="34" charset="0"/>
              <a:cs typeface="Andalus" pitchFamily="18" charset="-78"/>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3" end="3"/>
                                            </p:txEl>
                                          </p:spTgt>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428604"/>
            <a:ext cx="8286808" cy="6072229"/>
          </a:xfrm>
        </p:spPr>
        <p:txBody>
          <a:bodyPr/>
          <a:lstStyle/>
          <a:p>
            <a:pPr marL="514350" indent="-514350">
              <a:buFont typeface="+mj-lt"/>
              <a:buAutoNum type="alphaUcPeriod" startAt="3"/>
            </a:pPr>
            <a:r>
              <a:rPr lang="id-ID" sz="2800" b="1" dirty="0" smtClean="0">
                <a:latin typeface="Adorable" pitchFamily="66" charset="0"/>
              </a:rPr>
              <a:t>Perusahaan Jawatan (Perjan)</a:t>
            </a:r>
          </a:p>
          <a:p>
            <a:pPr marL="514350" indent="-514350" algn="just">
              <a:buNone/>
            </a:pPr>
            <a:r>
              <a:rPr lang="id-ID" sz="2800" b="1" dirty="0">
                <a:latin typeface="Adorable" pitchFamily="66" charset="0"/>
              </a:rPr>
              <a:t>	</a:t>
            </a:r>
            <a:r>
              <a:rPr lang="id-ID" sz="2700" dirty="0">
                <a:solidFill>
                  <a:schemeClr val="tx1"/>
                </a:solidFill>
                <a:latin typeface="Agency FB" pitchFamily="34" charset="0"/>
              </a:rPr>
              <a:t>Perusahaan jawatan adalah BUMN yang seluruh modalnya termasuk dalam anggaran belanja negara yang menjadi hak dari departemen yang bersangkutan. Tujuan perjan adalah pengabdian dan melayani kepentingan masyarakat yang ditujukan untuk kesejahteraan umum, dengan tidak mengabaikan syarat efisiensi , efektivitas, dan ekonomis serta pelayanan yang </a:t>
            </a:r>
            <a:r>
              <a:rPr lang="id-ID" sz="2700" dirty="0" smtClean="0">
                <a:solidFill>
                  <a:schemeClr val="tx1"/>
                </a:solidFill>
                <a:latin typeface="Agency FB" pitchFamily="34" charset="0"/>
              </a:rPr>
              <a:t>memuaskan. </a:t>
            </a:r>
            <a:r>
              <a:rPr lang="id-ID" sz="2700" dirty="0" smtClean="0">
                <a:latin typeface="Agency FB" pitchFamily="34" charset="0"/>
              </a:rPr>
              <a:t>Ciri-cirinya antara lain :</a:t>
            </a:r>
          </a:p>
          <a:p>
            <a:pPr lvl="0" algn="just"/>
            <a:r>
              <a:rPr lang="id-ID" sz="2700" dirty="0">
                <a:latin typeface="Agency FB" pitchFamily="34" charset="0"/>
              </a:rPr>
              <a:t>M</a:t>
            </a:r>
            <a:r>
              <a:rPr lang="id-ID" sz="2700" dirty="0" smtClean="0">
                <a:solidFill>
                  <a:schemeClr val="tx1"/>
                </a:solidFill>
                <a:latin typeface="Agency FB" pitchFamily="34" charset="0"/>
              </a:rPr>
              <a:t>elayani </a:t>
            </a:r>
            <a:r>
              <a:rPr lang="id-ID" sz="2700" dirty="0">
                <a:solidFill>
                  <a:schemeClr val="tx1"/>
                </a:solidFill>
                <a:latin typeface="Agency FB" pitchFamily="34" charset="0"/>
              </a:rPr>
              <a:t>kepentingan masyarakat tanpa melepaskan syarat efisiensi, efektivitas dan ekonomis.</a:t>
            </a:r>
          </a:p>
          <a:p>
            <a:pPr lvl="0" algn="just"/>
            <a:r>
              <a:rPr lang="id-ID" sz="2700" dirty="0">
                <a:solidFill>
                  <a:schemeClr val="tx1"/>
                </a:solidFill>
                <a:latin typeface="Agency FB" pitchFamily="34" charset="0"/>
              </a:rPr>
              <a:t>Permodalan dan pembiayaan perusahaan termasuk dalam anggaran belanja negara yang menjadi hak dari departemen yang bersangkutan</a:t>
            </a:r>
            <a:r>
              <a:rPr lang="id-ID" sz="2700" dirty="0" smtClean="0">
                <a:solidFill>
                  <a:schemeClr val="tx1"/>
                </a:solidFill>
                <a:latin typeface="Agency FB" pitchFamily="34" charset="0"/>
              </a:rPr>
              <a:t>.</a:t>
            </a:r>
          </a:p>
          <a:p>
            <a:pPr lvl="0" algn="just"/>
            <a:r>
              <a:rPr lang="id-ID" sz="2700" dirty="0">
                <a:solidFill>
                  <a:schemeClr val="tx1"/>
                </a:solidFill>
                <a:latin typeface="Agency FB" pitchFamily="34" charset="0"/>
              </a:rPr>
              <a:t>Dipimpin oleh kepala yang merupakan bagian dari suatu departemen.</a:t>
            </a:r>
          </a:p>
          <a:p>
            <a:pPr lvl="0" algn="just"/>
            <a:r>
              <a:rPr lang="id-ID" sz="2700" dirty="0">
                <a:solidFill>
                  <a:schemeClr val="tx1"/>
                </a:solidFill>
                <a:latin typeface="Agency FB" pitchFamily="34" charset="0"/>
              </a:rPr>
              <a:t>Perjan memperoleh fasilitas negara.</a:t>
            </a:r>
          </a:p>
          <a:p>
            <a:pPr lvl="0" algn="just"/>
            <a:endParaRPr lang="id-ID" sz="2700" dirty="0">
              <a:solidFill>
                <a:schemeClr val="tx1"/>
              </a:solidFill>
              <a:latin typeface="Agency FB" pitchFamily="34" charset="0"/>
            </a:endParaRPr>
          </a:p>
          <a:p>
            <a:pPr lvl="0" algn="just">
              <a:buNone/>
            </a:pPr>
            <a:r>
              <a:rPr lang="id-ID" sz="2700" dirty="0" smtClean="0">
                <a:solidFill>
                  <a:schemeClr val="tx1"/>
                </a:solidFill>
                <a:latin typeface="Agency FB" pitchFamily="34" charset="0"/>
              </a:rPr>
              <a:t>.</a:t>
            </a:r>
            <a:endParaRPr lang="id-ID" sz="2700" dirty="0">
              <a:solidFill>
                <a:schemeClr val="tx1"/>
              </a:solidFill>
              <a:latin typeface="Agency FB" pitchFamily="34" charset="0"/>
            </a:endParaRPr>
          </a:p>
          <a:p>
            <a:pPr marL="514350" indent="-514350" algn="just">
              <a:buNone/>
            </a:pPr>
            <a:endParaRPr lang="id-ID" sz="2700" dirty="0">
              <a:latin typeface="Agency FB" pitchFamily="34"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3">
                                            <p:txEl>
                                              <p:pRg st="5" end="5"/>
                                            </p:txEl>
                                          </p:spTgt>
                                        </p:tgtEl>
                                        <p:attrNameLst>
                                          <p:attrName>ppt_x</p:attrName>
                                        </p:attrNameLst>
                                      </p:cBhvr>
                                    </p:anim>
                                    <p:anim from="0" to="-1.0" calcmode="lin" valueType="num">
                                      <p:cBhvr>
                                        <p:cTn id="48" dur="200" decel="50000" autoRev="1" fill="hold">
                                          <p:stCondLst>
                                            <p:cond delay="600"/>
                                          </p:stCondLst>
                                        </p:cTn>
                                        <p:tgtEl>
                                          <p:spTgt spid="3">
                                            <p:txEl>
                                              <p:pRg st="5" end="5"/>
                                            </p:txEl>
                                          </p:spTgt>
                                        </p:tgtEl>
                                        <p:attrNameLst>
                                          <p:attrName>xshear</p:attrName>
                                        </p:attrNameLst>
                                      </p:cBhvr>
                                    </p:anim>
                                    <p:animScale>
                                      <p:cBhvr>
                                        <p:cTn id="49" dur="200" decel="100000" autoRev="1" fill="hold">
                                          <p:stCondLst>
                                            <p:cond delay="600"/>
                                          </p:stCondLst>
                                        </p:cTn>
                                        <p:tgtEl>
                                          <p:spTgt spid="3">
                                            <p:txEl>
                                              <p:pRg st="5" end="5"/>
                                            </p:txEl>
                                          </p:spTgt>
                                        </p:tgtEl>
                                      </p:cBhvr>
                                      <p:from x="100000" y="100000"/>
                                      <p:to x="80000" y="100000"/>
                                    </p:animScale>
                                    <p:anim by="(#ppt_h/3+#ppt_w*0.1)" calcmode="lin" valueType="num">
                                      <p:cBhvr additive="sum">
                                        <p:cTn id="50" dur="200" decel="100000" autoRev="1" fill="hold">
                                          <p:stCondLst>
                                            <p:cond delay="600"/>
                                          </p:stCondLst>
                                        </p:cTn>
                                        <p:tgtEl>
                                          <p:spTgt spid="3">
                                            <p:txEl>
                                              <p:pRg st="5" end="5"/>
                                            </p:txEl>
                                          </p:spTgt>
                                        </p:tgtEl>
                                        <p:attrNameLst>
                                          <p:attrName>ppt_x</p:attrName>
                                        </p:attrNameLst>
                                      </p:cBhvr>
                                    </p:anim>
                                  </p:childTnLst>
                                </p:cTn>
                              </p:par>
                            </p:childTnLst>
                          </p:cTn>
                        </p:par>
                      </p:childTnLst>
                    </p:cTn>
                  </p:par>
                  <p:par>
                    <p:cTn id="51" fill="hold">
                      <p:stCondLst>
                        <p:cond delay="indefinite"/>
                      </p:stCondLst>
                      <p:childTnLst>
                        <p:par>
                          <p:cTn id="52" fill="hold">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from="(-#ppt_w/2)" to="(#ppt_x)" calcmode="lin" valueType="num">
                                      <p:cBhvr>
                                        <p:cTn id="55" dur="600" fill="hold">
                                          <p:stCondLst>
                                            <p:cond delay="0"/>
                                          </p:stCondLst>
                                        </p:cTn>
                                        <p:tgtEl>
                                          <p:spTgt spid="3">
                                            <p:txEl>
                                              <p:pRg st="7" end="7"/>
                                            </p:txEl>
                                          </p:spTgt>
                                        </p:tgtEl>
                                        <p:attrNameLst>
                                          <p:attrName>ppt_x</p:attrName>
                                        </p:attrNameLst>
                                      </p:cBhvr>
                                    </p:anim>
                                    <p:anim from="0" to="-1.0" calcmode="lin" valueType="num">
                                      <p:cBhvr>
                                        <p:cTn id="56" dur="200" decel="50000" autoRev="1" fill="hold">
                                          <p:stCondLst>
                                            <p:cond delay="600"/>
                                          </p:stCondLst>
                                        </p:cTn>
                                        <p:tgtEl>
                                          <p:spTgt spid="3">
                                            <p:txEl>
                                              <p:pRg st="7" end="7"/>
                                            </p:txEl>
                                          </p:spTgt>
                                        </p:tgtEl>
                                        <p:attrNameLst>
                                          <p:attrName>xshear</p:attrName>
                                        </p:attrNameLst>
                                      </p:cBhvr>
                                    </p:anim>
                                    <p:animScale>
                                      <p:cBhvr>
                                        <p:cTn id="57" dur="200" decel="100000" autoRev="1" fill="hold">
                                          <p:stCondLst>
                                            <p:cond delay="600"/>
                                          </p:stCondLst>
                                        </p:cTn>
                                        <p:tgtEl>
                                          <p:spTgt spid="3">
                                            <p:txEl>
                                              <p:pRg st="7" end="7"/>
                                            </p:txEl>
                                          </p:spTgt>
                                        </p:tgtEl>
                                      </p:cBhvr>
                                      <p:from x="100000" y="100000"/>
                                      <p:to x="80000" y="100000"/>
                                    </p:animScale>
                                    <p:anim by="(#ppt_h/3+#ppt_w*0.1)" calcmode="lin" valueType="num">
                                      <p:cBhvr additive="sum">
                                        <p:cTn id="58" dur="200" decel="100000" autoRev="1" fill="hold">
                                          <p:stCondLst>
                                            <p:cond delay="600"/>
                                          </p:stCondLst>
                                        </p:cTn>
                                        <p:tgtEl>
                                          <p:spTgt spid="3">
                                            <p:txEl>
                                              <p:pRg st="7" end="7"/>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501122" cy="6286544"/>
          </a:xfrm>
        </p:spPr>
        <p:txBody>
          <a:bodyPr/>
          <a:lstStyle/>
          <a:p>
            <a:pPr algn="just">
              <a:buNone/>
            </a:pPr>
            <a:r>
              <a:rPr lang="id-ID" b="1" dirty="0" smtClean="0">
                <a:latin typeface="Adorable" pitchFamily="66" charset="0"/>
              </a:rPr>
              <a:t>Kelebihan dan Kelemahan BUMN </a:t>
            </a:r>
          </a:p>
          <a:p>
            <a:pPr algn="just">
              <a:buNone/>
            </a:pPr>
            <a:r>
              <a:rPr lang="id-ID" sz="2700" b="1" dirty="0" smtClean="0">
                <a:latin typeface="Agency FB" pitchFamily="34" charset="0"/>
              </a:rPr>
              <a:t>Kelebihan :</a:t>
            </a:r>
          </a:p>
          <a:p>
            <a:pPr lvl="0" algn="just"/>
            <a:r>
              <a:rPr lang="id-ID" sz="2700" dirty="0">
                <a:solidFill>
                  <a:schemeClr val="tx1"/>
                </a:solidFill>
                <a:latin typeface="Agency FB" pitchFamily="34" charset="0"/>
              </a:rPr>
              <a:t>Berusaha pada sektor-sektor yang menguasai hajat hidup orang banyak</a:t>
            </a:r>
          </a:p>
          <a:p>
            <a:pPr lvl="0" algn="just"/>
            <a:r>
              <a:rPr lang="id-ID" sz="2700" dirty="0">
                <a:solidFill>
                  <a:schemeClr val="tx1"/>
                </a:solidFill>
                <a:latin typeface="Agency FB" pitchFamily="34" charset="0"/>
              </a:rPr>
              <a:t>Menyediakan barang dan jasa publik untuk kesejahteraan masyarakat</a:t>
            </a:r>
          </a:p>
          <a:p>
            <a:pPr lvl="0" algn="just"/>
            <a:r>
              <a:rPr lang="id-ID" sz="2700" dirty="0">
                <a:solidFill>
                  <a:schemeClr val="tx1"/>
                </a:solidFill>
                <a:latin typeface="Agency FB" pitchFamily="34" charset="0"/>
              </a:rPr>
              <a:t>Memantau keberadaan usaha lainnya supaya dapat berusaha lebih </a:t>
            </a:r>
            <a:r>
              <a:rPr lang="id-ID" sz="2700" dirty="0" smtClean="0">
                <a:solidFill>
                  <a:schemeClr val="tx1"/>
                </a:solidFill>
                <a:latin typeface="Agency FB" pitchFamily="34" charset="0"/>
              </a:rPr>
              <a:t>baik</a:t>
            </a:r>
            <a:endParaRPr lang="id-ID" sz="2700" dirty="0">
              <a:latin typeface="Agency FB" pitchFamily="34" charset="0"/>
            </a:endParaRPr>
          </a:p>
          <a:p>
            <a:pPr lvl="0" algn="just">
              <a:buNone/>
            </a:pPr>
            <a:r>
              <a:rPr lang="id-ID" sz="2700" b="1" dirty="0" smtClean="0">
                <a:latin typeface="Agency FB" pitchFamily="34" charset="0"/>
              </a:rPr>
              <a:t>Kelemahan :</a:t>
            </a:r>
          </a:p>
          <a:p>
            <a:pPr lvl="0" algn="just"/>
            <a:r>
              <a:rPr lang="id-ID" sz="2700" dirty="0">
                <a:solidFill>
                  <a:schemeClr val="tx1"/>
                </a:solidFill>
                <a:latin typeface="Agency FB" pitchFamily="34" charset="0"/>
              </a:rPr>
              <a:t>Karena sebagian BUMN bertujuan memberi layanan pada masyarakat, seolah-olah BUMN tidak perlu efisien dalam pengelolaannya</a:t>
            </a:r>
          </a:p>
          <a:p>
            <a:pPr lvl="0" algn="just"/>
            <a:r>
              <a:rPr lang="id-ID" sz="2700" dirty="0">
                <a:solidFill>
                  <a:schemeClr val="tx1"/>
                </a:solidFill>
                <a:latin typeface="Agency FB" pitchFamily="34" charset="0"/>
              </a:rPr>
              <a:t>Maju mundurnya BUMN tergantung dari niat baik para penentu kebijakan pada BUMN</a:t>
            </a:r>
          </a:p>
          <a:p>
            <a:pPr lvl="0" algn="just"/>
            <a:r>
              <a:rPr lang="id-ID" sz="2700" dirty="0">
                <a:solidFill>
                  <a:schemeClr val="tx1"/>
                </a:solidFill>
                <a:latin typeface="Agency FB" pitchFamily="34" charset="0"/>
              </a:rPr>
              <a:t>Lambat dalam mengambil keputusan karena pemilik (pemegang saham) atau pemodal adalah pemerintah sehingga untuk memutuskan sesuatu harus melalui birokrasi yang berbelit-belit</a:t>
            </a:r>
          </a:p>
          <a:p>
            <a:pPr lvl="0" algn="just">
              <a:buNone/>
            </a:pPr>
            <a:endParaRPr lang="id-ID" sz="2700" b="1" dirty="0">
              <a:solidFill>
                <a:schemeClr val="tx1"/>
              </a:solidFill>
              <a:latin typeface="Agency FB" pitchFamily="34" charset="0"/>
            </a:endParaRPr>
          </a:p>
          <a:p>
            <a:pPr algn="just">
              <a:buNone/>
            </a:pPr>
            <a:endParaRPr lang="id-ID" sz="2700" b="1" dirty="0">
              <a:latin typeface="Agency FB" pitchFamily="34" charset="0"/>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nk Presentation">
  <a:themeElements>
    <a:clrScheme name="">
      <a:dk1>
        <a:srgbClr val="0054D0"/>
      </a:dk1>
      <a:lt1>
        <a:srgbClr val="FFFFFF"/>
      </a:lt1>
      <a:dk2>
        <a:srgbClr val="0054D0"/>
      </a:dk2>
      <a:lt2>
        <a:srgbClr val="808080"/>
      </a:lt2>
      <a:accent1>
        <a:srgbClr val="FFFF66"/>
      </a:accent1>
      <a:accent2>
        <a:srgbClr val="D24041"/>
      </a:accent2>
      <a:accent3>
        <a:srgbClr val="FFFFFF"/>
      </a:accent3>
      <a:accent4>
        <a:srgbClr val="0046B1"/>
      </a:accent4>
      <a:accent5>
        <a:srgbClr val="FFFFB8"/>
      </a:accent5>
      <a:accent6>
        <a:srgbClr val="BE393A"/>
      </a:accent6>
      <a:hlink>
        <a:srgbClr val="5A89E3"/>
      </a:hlink>
      <a:folHlink>
        <a:srgbClr val="53B155"/>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FCE600"/>
        </a:accent1>
        <a:accent2>
          <a:srgbClr val="5A89E3"/>
        </a:accent2>
        <a:accent3>
          <a:srgbClr val="FFFFFF"/>
        </a:accent3>
        <a:accent4>
          <a:srgbClr val="000000"/>
        </a:accent4>
        <a:accent5>
          <a:srgbClr val="FDF0AA"/>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54D0"/>
        </a:dk2>
        <a:lt2>
          <a:srgbClr val="808080"/>
        </a:lt2>
        <a:accent1>
          <a:srgbClr val="FCE600"/>
        </a:accent1>
        <a:accent2>
          <a:srgbClr val="5A89E3"/>
        </a:accent2>
        <a:accent3>
          <a:srgbClr val="FFFFFF"/>
        </a:accent3>
        <a:accent4>
          <a:srgbClr val="000000"/>
        </a:accent4>
        <a:accent5>
          <a:srgbClr val="FDF0AA"/>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
      <a:clrScheme name="Blank Presentation 15">
        <a:dk1>
          <a:srgbClr val="0054D0"/>
        </a:dk1>
        <a:lt1>
          <a:srgbClr val="FFFFFF"/>
        </a:lt1>
        <a:dk2>
          <a:srgbClr val="0054D0"/>
        </a:dk2>
        <a:lt2>
          <a:srgbClr val="808080"/>
        </a:lt2>
        <a:accent1>
          <a:srgbClr val="FCE600"/>
        </a:accent1>
        <a:accent2>
          <a:srgbClr val="5A89E3"/>
        </a:accent2>
        <a:accent3>
          <a:srgbClr val="FFFFFF"/>
        </a:accent3>
        <a:accent4>
          <a:srgbClr val="0046B1"/>
        </a:accent4>
        <a:accent5>
          <a:srgbClr val="FDF0AA"/>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
      <a:clrScheme name="Blank Presentation 16">
        <a:dk1>
          <a:srgbClr val="0054D0"/>
        </a:dk1>
        <a:lt1>
          <a:srgbClr val="FFFFFF"/>
        </a:lt1>
        <a:dk2>
          <a:srgbClr val="0054D0"/>
        </a:dk2>
        <a:lt2>
          <a:srgbClr val="808080"/>
        </a:lt2>
        <a:accent1>
          <a:srgbClr val="D24040"/>
        </a:accent1>
        <a:accent2>
          <a:srgbClr val="5A89E3"/>
        </a:accent2>
        <a:accent3>
          <a:srgbClr val="FFFFFF"/>
        </a:accent3>
        <a:accent4>
          <a:srgbClr val="0046B1"/>
        </a:accent4>
        <a:accent5>
          <a:srgbClr val="E5AFAF"/>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00265</Template>
  <TotalTime>84</TotalTime>
  <Words>574</Words>
  <Application>Microsoft Office PowerPoint</Application>
  <PresentationFormat>On-screen Show (4:3)</PresentationFormat>
  <Paragraphs>143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Blank Presentation</vt:lpstr>
      <vt:lpstr>EKONOMI </vt:lpstr>
      <vt:lpstr>BUMN (Badan Usaha Milik Negara)</vt:lpstr>
      <vt:lpstr>Slide 3</vt:lpstr>
      <vt:lpstr>Slide 4</vt:lpstr>
      <vt:lpstr>Slide 5</vt:lpstr>
      <vt:lpstr>Slide 6</vt:lpstr>
      <vt:lpstr>Slide 7</vt:lpstr>
      <vt:lpstr>Slide 8</vt:lpstr>
      <vt:lpstr>Slide 9</vt:lpstr>
      <vt:lpstr>BUMS (Badan Usaha Milik Swasta)</vt:lpstr>
      <vt:lpstr>Slide 11</vt:lpstr>
      <vt:lpstr>Slide 12</vt:lpstr>
      <vt:lpstr>Slide 13</vt:lpstr>
      <vt:lpstr>Slide 14</vt:lpstr>
      <vt:lpstr>KOPERASI</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dc:title>
  <dc:creator>ACER</dc:creator>
  <cp:lastModifiedBy>saraswati</cp:lastModifiedBy>
  <cp:revision>9</cp:revision>
  <dcterms:created xsi:type="dcterms:W3CDTF">2015-02-13T07:22:22Z</dcterms:created>
  <dcterms:modified xsi:type="dcterms:W3CDTF">2015-02-26T23:56:11Z</dcterms:modified>
</cp:coreProperties>
</file>